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22"/>
  </p:notesMasterIdLst>
  <p:handoutMasterIdLst>
    <p:handoutMasterId r:id="rId23"/>
  </p:handoutMasterIdLst>
  <p:sldIdLst>
    <p:sldId id="260" r:id="rId6"/>
    <p:sldId id="295" r:id="rId7"/>
    <p:sldId id="296" r:id="rId8"/>
    <p:sldId id="302" r:id="rId9"/>
    <p:sldId id="298" r:id="rId10"/>
    <p:sldId id="301" r:id="rId11"/>
    <p:sldId id="307" r:id="rId12"/>
    <p:sldId id="308" r:id="rId13"/>
    <p:sldId id="303" r:id="rId14"/>
    <p:sldId id="315" r:id="rId15"/>
    <p:sldId id="316" r:id="rId16"/>
    <p:sldId id="314" r:id="rId17"/>
    <p:sldId id="317" r:id="rId18"/>
    <p:sldId id="312" r:id="rId19"/>
    <p:sldId id="311" r:id="rId20"/>
    <p:sldId id="292" r:id="rId21"/>
  </p:sldIdLst>
  <p:sldSz cx="9144000" cy="6858000" type="screen4x3"/>
  <p:notesSz cx="9926638"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9205"/>
    <a:srgbClr val="572F5F"/>
    <a:srgbClr val="B37FD3"/>
    <a:srgbClr val="A567CB"/>
    <a:srgbClr val="9851C3"/>
    <a:srgbClr val="6C3A76"/>
    <a:srgbClr val="853DB1"/>
    <a:srgbClr val="CBA7E1"/>
    <a:srgbClr val="904D9D"/>
    <a:srgbClr val="613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9" autoAdjust="0"/>
    <p:restoredTop sz="91124" autoAdjust="0"/>
  </p:normalViewPr>
  <p:slideViewPr>
    <p:cSldViewPr>
      <p:cViewPr>
        <p:scale>
          <a:sx n="100" d="100"/>
          <a:sy n="100" d="100"/>
        </p:scale>
        <p:origin x="-1944"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8" d="100"/>
          <a:sy n="98" d="100"/>
        </p:scale>
        <p:origin x="-2604" y="-11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387BF429-AC6F-4182-8104-5EAA12184B82}" type="datetimeFigureOut">
              <a:rPr lang="ru-RU" smtClean="0"/>
              <a:pPr/>
              <a:t>10.12.2012</a:t>
            </a:fld>
            <a:endParaRPr lang="ru-RU" dirty="0"/>
          </a:p>
        </p:txBody>
      </p:sp>
      <p:sp>
        <p:nvSpPr>
          <p:cNvPr id="5" name="Номер слайда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D5371948-1783-41CB-A7A9-D51C30FDD979}" type="slidenum">
              <a:rPr lang="ru-RU" smtClean="0"/>
              <a:pPr/>
              <a:t>‹#›</a:t>
            </a:fld>
            <a:endParaRPr lang="ru-RU" dirty="0"/>
          </a:p>
        </p:txBody>
      </p:sp>
    </p:spTree>
    <p:extLst>
      <p:ext uri="{BB962C8B-B14F-4D97-AF65-F5344CB8AC3E}">
        <p14:creationId xmlns:p14="http://schemas.microsoft.com/office/powerpoint/2010/main" val="674130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F27F2463-9BC3-448E-8B4F-EC855D881A0E}" type="datetimeFigureOut">
              <a:rPr lang="ru-RU" smtClean="0"/>
              <a:pPr/>
              <a:t>10.12.2012</a:t>
            </a:fld>
            <a:endParaRPr lang="ru-RU" dirty="0"/>
          </a:p>
        </p:txBody>
      </p:sp>
      <p:sp>
        <p:nvSpPr>
          <p:cNvPr id="4" name="Образ слайда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992665" y="3228896"/>
            <a:ext cx="7941310" cy="305895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A8BB9487-D670-4FBC-BB68-4C47571A1FA3}" type="slidenum">
              <a:rPr lang="ru-RU" smtClean="0"/>
              <a:pPr/>
              <a:t>‹#›</a:t>
            </a:fld>
            <a:endParaRPr lang="ru-RU" dirty="0"/>
          </a:p>
        </p:txBody>
      </p:sp>
    </p:spTree>
    <p:extLst>
      <p:ext uri="{BB962C8B-B14F-4D97-AF65-F5344CB8AC3E}">
        <p14:creationId xmlns:p14="http://schemas.microsoft.com/office/powerpoint/2010/main" val="296521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BB9487-D670-4FBC-BB68-4C47571A1FA3}" type="slidenum">
              <a:rPr lang="ru-RU" smtClean="0"/>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BB9487-D670-4FBC-BB68-4C47571A1FA3}"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BB9487-D670-4FBC-BB68-4C47571A1FA3}" type="slidenum">
              <a:rPr lang="ru-RU" smtClean="0"/>
              <a:pPr/>
              <a:t>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BB9487-D670-4FBC-BB68-4C47571A1FA3}" type="slidenum">
              <a:rPr lang="ru-RU" smtClean="0"/>
              <a:pPr/>
              <a:t>8</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8BB9487-D670-4FBC-BB68-4C47571A1FA3}" type="slidenum">
              <a:rPr lang="ru-RU" smtClean="0"/>
              <a:pPr/>
              <a:t>9</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BB9487-D670-4FBC-BB68-4C47571A1FA3}" type="slidenum">
              <a:rPr lang="ru-RU" smtClean="0"/>
              <a:pPr/>
              <a:t>11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Текст 4"/>
          <p:cNvSpPr>
            <a:spLocks noGrp="1"/>
          </p:cNvSpPr>
          <p:nvPr>
            <p:ph type="body" sz="quarter" idx="10" hasCustomPrompt="1"/>
          </p:nvPr>
        </p:nvSpPr>
        <p:spPr>
          <a:xfrm>
            <a:off x="571500" y="5214950"/>
            <a:ext cx="4929188" cy="714375"/>
          </a:xfrm>
        </p:spPr>
        <p:txBody>
          <a:bodyPr>
            <a:normAutofit/>
          </a:bodyPr>
          <a:lstStyle>
            <a:lvl1pPr>
              <a:defRPr sz="2600"/>
            </a:lvl1pPr>
          </a:lstStyle>
          <a:p>
            <a:pPr lvl="0"/>
            <a:r>
              <a:rPr lang="ru-RU" dirty="0" smtClean="0"/>
              <a:t>Название презентации</a:t>
            </a:r>
          </a:p>
        </p:txBody>
      </p:sp>
      <p:sp>
        <p:nvSpPr>
          <p:cNvPr id="9" name="Текст 8"/>
          <p:cNvSpPr>
            <a:spLocks noGrp="1"/>
          </p:cNvSpPr>
          <p:nvPr>
            <p:ph type="body" sz="quarter" idx="11" hasCustomPrompt="1"/>
          </p:nvPr>
        </p:nvSpPr>
        <p:spPr>
          <a:xfrm>
            <a:off x="571500" y="5929330"/>
            <a:ext cx="4929188" cy="428625"/>
          </a:xfrm>
        </p:spPr>
        <p:txBody>
          <a:bodyPr/>
          <a:lstStyle/>
          <a:p>
            <a:r>
              <a:rPr lang="ru-RU" dirty="0" smtClean="0"/>
              <a:t>Ф.И.О. и должность автора.</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ов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428728" y="274638"/>
            <a:ext cx="7258072" cy="1011222"/>
          </a:xfrm>
        </p:spPr>
        <p:txBody>
          <a:bodyPr>
            <a:normAutofit/>
          </a:bodyPr>
          <a:lstStyle>
            <a:lvl1pPr algn="l">
              <a:defRPr sz="2600" baseline="0">
                <a:solidFill>
                  <a:srgbClr val="2266BB"/>
                </a:solidFill>
                <a:latin typeface="Tahoma" pitchFamily="34" charset="0"/>
                <a:cs typeface="Tahoma" pitchFamily="34" charset="0"/>
              </a:defRPr>
            </a:lvl1pPr>
          </a:lstStyle>
          <a:p>
            <a:r>
              <a:rPr lang="ru-RU" dirty="0" smtClean="0"/>
              <a:t>Заголовок слайда с </a:t>
            </a:r>
            <a:r>
              <a:rPr lang="ru-RU" dirty="0" err="1" smtClean="0"/>
              <a:t>текстоблоком</a:t>
            </a:r>
            <a:endParaRPr lang="ru-RU" dirty="0"/>
          </a:p>
        </p:txBody>
      </p:sp>
      <p:sp>
        <p:nvSpPr>
          <p:cNvPr id="5" name="Подзаголовок 2"/>
          <p:cNvSpPr>
            <a:spLocks noGrp="1"/>
          </p:cNvSpPr>
          <p:nvPr>
            <p:ph type="subTitle" idx="1" hasCustomPrompt="1"/>
          </p:nvPr>
        </p:nvSpPr>
        <p:spPr>
          <a:xfrm>
            <a:off x="1428728" y="2214554"/>
            <a:ext cx="7072362" cy="3429024"/>
          </a:xfrm>
        </p:spPr>
        <p:txBody>
          <a:bodyPr>
            <a:normAutofit/>
          </a:bodyPr>
          <a:lstStyle>
            <a:lvl1pPr marL="0" indent="0" algn="l">
              <a:buNone/>
              <a:defRPr sz="1200" baseline="0">
                <a:solidFill>
                  <a:schemeClr val="bg1">
                    <a:lumMod val="50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Текст презентации. При необходимости остальные блоки удалить и оставшийся растянуть. </a:t>
            </a:r>
            <a:endParaRPr lang="ru-RU" dirty="0"/>
          </a:p>
        </p:txBody>
      </p:sp>
      <p:sp>
        <p:nvSpPr>
          <p:cNvPr id="7" name="Текст 6"/>
          <p:cNvSpPr>
            <a:spLocks noGrp="1"/>
          </p:cNvSpPr>
          <p:nvPr>
            <p:ph type="body" sz="quarter" idx="10" hasCustomPrompt="1"/>
          </p:nvPr>
        </p:nvSpPr>
        <p:spPr>
          <a:xfrm>
            <a:off x="1428750" y="1714500"/>
            <a:ext cx="7072313" cy="500063"/>
          </a:xfrm>
        </p:spPr>
        <p:txBody>
          <a:bodyPr anchor="b">
            <a:normAutofit/>
          </a:bodyPr>
          <a:lstStyle>
            <a:lvl1pPr>
              <a:defRPr sz="1600">
                <a:solidFill>
                  <a:schemeClr val="bg1">
                    <a:lumMod val="50000"/>
                  </a:schemeClr>
                </a:solidFill>
              </a:defRPr>
            </a:lvl1pPr>
          </a:lstStyle>
          <a:p>
            <a:pPr lvl="0"/>
            <a:r>
              <a:rPr lang="ru-RU" dirty="0" smtClean="0"/>
              <a:t>Заголовок </a:t>
            </a:r>
            <a:r>
              <a:rPr lang="ru-RU" dirty="0" err="1" smtClean="0"/>
              <a:t>текстоблока</a:t>
            </a:r>
            <a:r>
              <a:rPr lang="ru-RU" dirty="0" smtClean="0"/>
              <a:t>.</a:t>
            </a:r>
            <a:endParaRPr lang="ru-RU" dirty="0"/>
          </a:p>
        </p:txBody>
      </p:sp>
      <p:sp>
        <p:nvSpPr>
          <p:cNvPr id="9" name="Номер слайда 4"/>
          <p:cNvSpPr>
            <a:spLocks noGrp="1"/>
          </p:cNvSpPr>
          <p:nvPr>
            <p:ph type="sldNum" sz="quarter" idx="4"/>
          </p:nvPr>
        </p:nvSpPr>
        <p:spPr>
          <a:xfrm>
            <a:off x="8429652" y="5929330"/>
            <a:ext cx="704840" cy="365125"/>
          </a:xfrm>
          <a:prstGeom prst="rect">
            <a:avLst/>
          </a:prstGeom>
        </p:spPr>
        <p:txBody>
          <a:bodyPr vert="horz" lIns="91440" tIns="45720" rIns="91440" bIns="45720" rtlCol="0" anchor="ctr"/>
          <a:lstStyle>
            <a:lvl1pPr algn="r">
              <a:defRPr sz="1200" b="1">
                <a:solidFill>
                  <a:schemeClr val="bg1"/>
                </a:solidFill>
              </a:defRPr>
            </a:lvl1pPr>
          </a:lstStyle>
          <a:p>
            <a:fld id="{A1190F45-1383-45BE-97CD-B0A920C83409}"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овый слайд с подзаголовком">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428728" y="274638"/>
            <a:ext cx="7258072" cy="868346"/>
          </a:xfrm>
        </p:spPr>
        <p:txBody>
          <a:bodyPr anchor="b">
            <a:normAutofit/>
          </a:bodyPr>
          <a:lstStyle>
            <a:lvl1pPr algn="l">
              <a:defRPr sz="2600" baseline="0">
                <a:solidFill>
                  <a:srgbClr val="2266BB"/>
                </a:solidFill>
                <a:latin typeface="Tahoma" pitchFamily="34" charset="0"/>
                <a:cs typeface="Tahoma" pitchFamily="34" charset="0"/>
              </a:defRPr>
            </a:lvl1pPr>
          </a:lstStyle>
          <a:p>
            <a:r>
              <a:rPr lang="ru-RU" dirty="0" smtClean="0"/>
              <a:t>Заголовок слайда с </a:t>
            </a:r>
            <a:r>
              <a:rPr lang="ru-RU" dirty="0" err="1" smtClean="0"/>
              <a:t>текстоблоком</a:t>
            </a:r>
            <a:endParaRPr lang="ru-RU" dirty="0"/>
          </a:p>
        </p:txBody>
      </p:sp>
      <p:sp>
        <p:nvSpPr>
          <p:cNvPr id="5" name="Подзаголовок 2"/>
          <p:cNvSpPr>
            <a:spLocks noGrp="1"/>
          </p:cNvSpPr>
          <p:nvPr>
            <p:ph type="subTitle" idx="1" hasCustomPrompt="1"/>
          </p:nvPr>
        </p:nvSpPr>
        <p:spPr>
          <a:xfrm>
            <a:off x="1428728" y="2500306"/>
            <a:ext cx="7072362" cy="3786214"/>
          </a:xfrm>
        </p:spPr>
        <p:txBody>
          <a:bodyPr>
            <a:normAutofit/>
          </a:bodyPr>
          <a:lstStyle>
            <a:lvl1pPr marL="0" indent="0" algn="l">
              <a:buNone/>
              <a:defRPr sz="1200" baseline="0">
                <a:solidFill>
                  <a:schemeClr val="bg1">
                    <a:lumMod val="50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Текст презентации. При необходимости остальные блоки удалить и оставшийся растянуть. </a:t>
            </a:r>
            <a:endParaRPr lang="ru-RU" dirty="0"/>
          </a:p>
        </p:txBody>
      </p:sp>
      <p:sp>
        <p:nvSpPr>
          <p:cNvPr id="7" name="Текст 6"/>
          <p:cNvSpPr>
            <a:spLocks noGrp="1"/>
          </p:cNvSpPr>
          <p:nvPr>
            <p:ph type="body" sz="quarter" idx="10" hasCustomPrompt="1"/>
          </p:nvPr>
        </p:nvSpPr>
        <p:spPr>
          <a:xfrm>
            <a:off x="1428728" y="2000240"/>
            <a:ext cx="7072313" cy="500063"/>
          </a:xfrm>
        </p:spPr>
        <p:txBody>
          <a:bodyPr anchor="b">
            <a:normAutofit/>
          </a:bodyPr>
          <a:lstStyle>
            <a:lvl1pPr>
              <a:defRPr sz="1600">
                <a:solidFill>
                  <a:schemeClr val="bg1">
                    <a:lumMod val="50000"/>
                  </a:schemeClr>
                </a:solidFill>
              </a:defRPr>
            </a:lvl1pPr>
          </a:lstStyle>
          <a:p>
            <a:pPr lvl="0"/>
            <a:r>
              <a:rPr lang="ru-RU" dirty="0" smtClean="0"/>
              <a:t>Заголовок </a:t>
            </a:r>
            <a:r>
              <a:rPr lang="ru-RU" dirty="0" err="1" smtClean="0"/>
              <a:t>текстоблока</a:t>
            </a:r>
            <a:r>
              <a:rPr lang="ru-RU" dirty="0" smtClean="0"/>
              <a:t>.</a:t>
            </a:r>
            <a:endParaRPr lang="ru-RU" dirty="0"/>
          </a:p>
        </p:txBody>
      </p:sp>
      <p:sp>
        <p:nvSpPr>
          <p:cNvPr id="9" name="Текст 8"/>
          <p:cNvSpPr>
            <a:spLocks noGrp="1"/>
          </p:cNvSpPr>
          <p:nvPr>
            <p:ph type="body" sz="quarter" idx="11" hasCustomPrompt="1"/>
          </p:nvPr>
        </p:nvSpPr>
        <p:spPr>
          <a:xfrm>
            <a:off x="1428750" y="1143000"/>
            <a:ext cx="7072313" cy="642938"/>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ru-RU" sz="1400" b="0" i="0" u="none" strike="noStrike" kern="1200" cap="none" spc="0" normalizeH="0" baseline="0" noProof="0">
                <a:ln>
                  <a:noFill/>
                </a:ln>
                <a:solidFill>
                  <a:srgbClr val="2266BB"/>
                </a:solidFill>
                <a:effectLst/>
                <a:uLnTx/>
                <a:uFillTx/>
                <a:latin typeface="Tahoma" pitchFamily="34" charset="0"/>
                <a:cs typeface="Tahom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a:noFill/>
                </a:ln>
                <a:solidFill>
                  <a:srgbClr val="2266BB"/>
                </a:solidFill>
                <a:effectLst/>
                <a:uLnTx/>
                <a:uFillTx/>
                <a:latin typeface="Tahoma" pitchFamily="34" charset="0"/>
                <a:ea typeface="+mj-ea"/>
                <a:cs typeface="Tahoma" pitchFamily="34" charset="0"/>
              </a:rPr>
              <a:t>Подзаголовок слайда</a:t>
            </a:r>
            <a:endParaRPr kumimoji="0" lang="ru-RU" sz="2000" b="0" i="0" u="none" strike="noStrike" kern="1200" cap="none" spc="0" normalizeH="0" baseline="0" noProof="0" dirty="0">
              <a:ln>
                <a:noFill/>
              </a:ln>
              <a:solidFill>
                <a:srgbClr val="2266BB"/>
              </a:solidFill>
              <a:effectLst/>
              <a:uLnTx/>
              <a:uFillTx/>
              <a:latin typeface="Tahoma" pitchFamily="34" charset="0"/>
              <a:ea typeface="+mj-ea"/>
              <a:cs typeface="Tahoma" pitchFamily="34" charset="0"/>
            </a:endParaRPr>
          </a:p>
        </p:txBody>
      </p:sp>
      <p:sp>
        <p:nvSpPr>
          <p:cNvPr id="12" name="Номер слайда 4"/>
          <p:cNvSpPr>
            <a:spLocks noGrp="1"/>
          </p:cNvSpPr>
          <p:nvPr>
            <p:ph type="sldNum" sz="quarter" idx="4"/>
          </p:nvPr>
        </p:nvSpPr>
        <p:spPr>
          <a:xfrm>
            <a:off x="8429652" y="5929330"/>
            <a:ext cx="704840" cy="365125"/>
          </a:xfrm>
          <a:prstGeom prst="rect">
            <a:avLst/>
          </a:prstGeom>
        </p:spPr>
        <p:txBody>
          <a:bodyPr vert="horz" lIns="91440" tIns="45720" rIns="91440" bIns="45720" rtlCol="0" anchor="ctr"/>
          <a:lstStyle>
            <a:lvl1pPr algn="r">
              <a:defRPr sz="1200" b="1">
                <a:solidFill>
                  <a:schemeClr val="bg1"/>
                </a:solidFill>
              </a:defRPr>
            </a:lvl1pPr>
          </a:lstStyle>
          <a:p>
            <a:fld id="{A1190F45-1383-45BE-97CD-B0A920C83409}"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428728" y="274638"/>
            <a:ext cx="7258072" cy="1011222"/>
          </a:xfrm>
        </p:spPr>
        <p:txBody>
          <a:bodyPr>
            <a:normAutofit/>
          </a:bodyPr>
          <a:lstStyle>
            <a:lvl1pPr algn="l">
              <a:defRPr sz="2600" baseline="0">
                <a:solidFill>
                  <a:srgbClr val="2266BB"/>
                </a:solidFill>
                <a:latin typeface="Tahoma" pitchFamily="34" charset="0"/>
                <a:cs typeface="Tahoma" pitchFamily="34" charset="0"/>
              </a:defRPr>
            </a:lvl1pPr>
          </a:lstStyle>
          <a:p>
            <a:r>
              <a:rPr lang="ru-RU" dirty="0" smtClean="0"/>
              <a:t>Заголовок слайда с графиком</a:t>
            </a:r>
            <a:endParaRPr lang="ru-RU" dirty="0"/>
          </a:p>
        </p:txBody>
      </p:sp>
      <p:sp>
        <p:nvSpPr>
          <p:cNvPr id="4" name="Подзаголовок 2"/>
          <p:cNvSpPr>
            <a:spLocks noGrp="1"/>
          </p:cNvSpPr>
          <p:nvPr>
            <p:ph type="subTitle" idx="1" hasCustomPrompt="1"/>
          </p:nvPr>
        </p:nvSpPr>
        <p:spPr>
          <a:xfrm>
            <a:off x="1428728" y="5643578"/>
            <a:ext cx="5143536" cy="785818"/>
          </a:xfrm>
        </p:spPr>
        <p:txBody>
          <a:bodyPr>
            <a:normAutofit/>
          </a:bodyPr>
          <a:lstStyle>
            <a:lvl1pPr marL="0" indent="0" algn="l">
              <a:buNone/>
              <a:defRPr sz="1000" baseline="0">
                <a:solidFill>
                  <a:schemeClr val="tx1">
                    <a:lumMod val="50000"/>
                    <a:lumOff val="50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err="1" smtClean="0"/>
              <a:t>Текстоблок</a:t>
            </a:r>
            <a:r>
              <a:rPr lang="ru-RU" dirty="0" smtClean="0"/>
              <a:t> для графика. Не стесняйтесь пишите сколь угодно. </a:t>
            </a:r>
            <a:endParaRPr lang="ru-RU" dirty="0"/>
          </a:p>
        </p:txBody>
      </p:sp>
      <p:sp>
        <p:nvSpPr>
          <p:cNvPr id="6" name="Текст 5"/>
          <p:cNvSpPr>
            <a:spLocks noGrp="1"/>
          </p:cNvSpPr>
          <p:nvPr>
            <p:ph type="body" sz="quarter" idx="10" hasCustomPrompt="1"/>
          </p:nvPr>
        </p:nvSpPr>
        <p:spPr>
          <a:xfrm>
            <a:off x="1428750" y="5072074"/>
            <a:ext cx="5143514" cy="571501"/>
          </a:xfrm>
        </p:spPr>
        <p:txBody>
          <a:bodyPr anchor="b"/>
          <a:lstStyle>
            <a:lvl1pPr>
              <a:defRPr>
                <a:solidFill>
                  <a:schemeClr val="tx1">
                    <a:lumMod val="50000"/>
                    <a:lumOff val="50000"/>
                  </a:schemeClr>
                </a:solidFill>
              </a:defRPr>
            </a:lvl1pPr>
          </a:lstStyle>
          <a:p>
            <a:pPr lvl="0"/>
            <a:r>
              <a:rPr lang="ru-RU" dirty="0" smtClean="0"/>
              <a:t>Заголовок для </a:t>
            </a:r>
            <a:r>
              <a:rPr lang="ru-RU" dirty="0" err="1" smtClean="0"/>
              <a:t>текстоблока</a:t>
            </a:r>
            <a:endParaRPr lang="ru-RU" dirty="0"/>
          </a:p>
        </p:txBody>
      </p:sp>
      <p:sp>
        <p:nvSpPr>
          <p:cNvPr id="7" name="Номер слайда 4"/>
          <p:cNvSpPr>
            <a:spLocks noGrp="1"/>
          </p:cNvSpPr>
          <p:nvPr>
            <p:ph type="sldNum" sz="quarter" idx="4"/>
          </p:nvPr>
        </p:nvSpPr>
        <p:spPr>
          <a:xfrm>
            <a:off x="8429652" y="5929330"/>
            <a:ext cx="704840" cy="365125"/>
          </a:xfrm>
          <a:prstGeom prst="rect">
            <a:avLst/>
          </a:prstGeom>
        </p:spPr>
        <p:txBody>
          <a:bodyPr vert="horz" lIns="91440" tIns="45720" rIns="91440" bIns="45720" rtlCol="0" anchor="ctr"/>
          <a:lstStyle>
            <a:lvl1pPr algn="r">
              <a:defRPr sz="1200" b="1">
                <a:solidFill>
                  <a:schemeClr val="bg1"/>
                </a:solidFill>
              </a:defRPr>
            </a:lvl1pPr>
          </a:lstStyle>
          <a:p>
            <a:fld id="{A1190F45-1383-45BE-97CD-B0A920C83409}"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428728" y="274638"/>
            <a:ext cx="7258072" cy="1011222"/>
          </a:xfrm>
        </p:spPr>
        <p:txBody>
          <a:bodyPr>
            <a:normAutofit/>
          </a:bodyPr>
          <a:lstStyle>
            <a:lvl1pPr algn="l">
              <a:defRPr sz="2600" baseline="0">
                <a:solidFill>
                  <a:srgbClr val="2266BB"/>
                </a:solidFill>
                <a:latin typeface="Tahoma" pitchFamily="34" charset="0"/>
                <a:cs typeface="Tahoma" pitchFamily="34" charset="0"/>
              </a:defRPr>
            </a:lvl1pPr>
          </a:lstStyle>
          <a:p>
            <a:r>
              <a:rPr lang="ru-RU" dirty="0" smtClean="0"/>
              <a:t>Заголовок слайда с диаграммой</a:t>
            </a:r>
            <a:endParaRPr lang="ru-RU" dirty="0"/>
          </a:p>
        </p:txBody>
      </p:sp>
      <p:sp>
        <p:nvSpPr>
          <p:cNvPr id="8" name="Подзаголовок 2"/>
          <p:cNvSpPr>
            <a:spLocks noGrp="1"/>
          </p:cNvSpPr>
          <p:nvPr>
            <p:ph type="subTitle" idx="1" hasCustomPrompt="1"/>
          </p:nvPr>
        </p:nvSpPr>
        <p:spPr>
          <a:xfrm>
            <a:off x="1428728" y="2071678"/>
            <a:ext cx="2143140" cy="642942"/>
          </a:xfrm>
        </p:spPr>
        <p:txBody>
          <a:bodyPr anchor="b">
            <a:normAutofit/>
          </a:bodyPr>
          <a:lstStyle>
            <a:lvl1pPr marL="0" indent="0" algn="l">
              <a:buNone/>
              <a:defRPr sz="1400" baseline="0">
                <a:solidFill>
                  <a:schemeClr val="tx1">
                    <a:lumMod val="50000"/>
                    <a:lumOff val="50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Заголовок для </a:t>
            </a:r>
            <a:r>
              <a:rPr lang="ru-RU" dirty="0" err="1" smtClean="0"/>
              <a:t>текстоблока</a:t>
            </a:r>
            <a:endParaRPr lang="ru-RU" dirty="0"/>
          </a:p>
        </p:txBody>
      </p:sp>
      <p:sp>
        <p:nvSpPr>
          <p:cNvPr id="10" name="Текст 9"/>
          <p:cNvSpPr>
            <a:spLocks noGrp="1"/>
          </p:cNvSpPr>
          <p:nvPr>
            <p:ph type="body" sz="quarter" idx="10" hasCustomPrompt="1"/>
          </p:nvPr>
        </p:nvSpPr>
        <p:spPr>
          <a:xfrm>
            <a:off x="1428729" y="2714620"/>
            <a:ext cx="2143140" cy="3286148"/>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000" baseline="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Образец текста. Ниже приведен рыбный текст. Образец текста. Ниже приведен рыбный текст. Образец текста. Ниже приведен рыбный текст. Образец текста. Ниже приведен рыбный текст. Образец текста. Ниже приведен рыбный текст. Образец текста. Ниже приведен рыбный текст. </a:t>
            </a:r>
          </a:p>
        </p:txBody>
      </p:sp>
      <p:sp>
        <p:nvSpPr>
          <p:cNvPr id="7" name="Номер слайда 4"/>
          <p:cNvSpPr>
            <a:spLocks noGrp="1"/>
          </p:cNvSpPr>
          <p:nvPr>
            <p:ph type="sldNum" sz="quarter" idx="4"/>
          </p:nvPr>
        </p:nvSpPr>
        <p:spPr>
          <a:xfrm>
            <a:off x="8429652" y="5929330"/>
            <a:ext cx="704840" cy="365125"/>
          </a:xfrm>
          <a:prstGeom prst="rect">
            <a:avLst/>
          </a:prstGeom>
        </p:spPr>
        <p:txBody>
          <a:bodyPr vert="horz" lIns="91440" tIns="45720" rIns="91440" bIns="45720" rtlCol="0" anchor="ctr"/>
          <a:lstStyle>
            <a:lvl1pPr algn="r">
              <a:defRPr sz="1200" b="1">
                <a:solidFill>
                  <a:schemeClr val="bg1"/>
                </a:solidFill>
              </a:defRPr>
            </a:lvl1pPr>
          </a:lstStyle>
          <a:p>
            <a:fld id="{A1190F45-1383-45BE-97CD-B0A920C83409}"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428728" y="274638"/>
            <a:ext cx="7258072" cy="1011222"/>
          </a:xfrm>
        </p:spPr>
        <p:txBody>
          <a:bodyPr>
            <a:normAutofit/>
          </a:bodyPr>
          <a:lstStyle>
            <a:lvl1pPr algn="l">
              <a:defRPr sz="2600" baseline="0">
                <a:solidFill>
                  <a:srgbClr val="2266BB"/>
                </a:solidFill>
                <a:latin typeface="Tahoma" pitchFamily="34" charset="0"/>
                <a:cs typeface="Tahoma" pitchFamily="34" charset="0"/>
              </a:defRPr>
            </a:lvl1pPr>
          </a:lstStyle>
          <a:p>
            <a:r>
              <a:rPr lang="ru-RU" dirty="0" smtClean="0"/>
              <a:t>Заголовок слайда с таблицей</a:t>
            </a:r>
            <a:endParaRPr lang="ru-RU" dirty="0"/>
          </a:p>
        </p:txBody>
      </p:sp>
      <p:sp>
        <p:nvSpPr>
          <p:cNvPr id="17" name="Текст 16"/>
          <p:cNvSpPr>
            <a:spLocks noGrp="1"/>
          </p:cNvSpPr>
          <p:nvPr>
            <p:ph type="body" sz="quarter" idx="10" hasCustomPrompt="1"/>
          </p:nvPr>
        </p:nvSpPr>
        <p:spPr>
          <a:xfrm>
            <a:off x="6143624" y="2500306"/>
            <a:ext cx="2143152" cy="2214569"/>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000" baseline="0">
                <a:solidFill>
                  <a:schemeClr val="tx1">
                    <a:lumMod val="50000"/>
                    <a:lumOff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Здесь можно ввести пояснительный текст относящийся к таблице. Здесь можно ввести пояснительный текст относящийся к таблице.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Здесь можно ввести пояснительный текст относящийся к таблице.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Здесь можно ввести пояснительный текст относящийся к таблице. </a:t>
            </a:r>
          </a:p>
          <a:p>
            <a:pPr lvl="0"/>
            <a:endParaRPr lang="ru-RU" dirty="0"/>
          </a:p>
        </p:txBody>
      </p:sp>
      <p:sp>
        <p:nvSpPr>
          <p:cNvPr id="32" name="Текст 31"/>
          <p:cNvSpPr>
            <a:spLocks noGrp="1"/>
          </p:cNvSpPr>
          <p:nvPr>
            <p:ph type="body" sz="quarter" idx="11" hasCustomPrompt="1"/>
          </p:nvPr>
        </p:nvSpPr>
        <p:spPr>
          <a:xfrm>
            <a:off x="6143625" y="1785938"/>
            <a:ext cx="2143151" cy="714368"/>
          </a:xfrm>
        </p:spPr>
        <p:txBody>
          <a:bodyPr anchor="b">
            <a:noAutofit/>
          </a:bodyPr>
          <a:lstStyle>
            <a:lvl1pPr marL="0" indent="0">
              <a:defRPr sz="1400" baseline="0">
                <a:solidFill>
                  <a:schemeClr val="tx1">
                    <a:lumMod val="50000"/>
                    <a:lumOff val="50000"/>
                  </a:schemeClr>
                </a:solidFill>
              </a:defRPr>
            </a:lvl1pPr>
          </a:lstStyle>
          <a:p>
            <a:pPr lvl="0"/>
            <a:r>
              <a:rPr lang="ru-RU" dirty="0" smtClean="0"/>
              <a:t>Заголовок пояснительного текста</a:t>
            </a:r>
            <a:endParaRPr lang="ru-RU" dirty="0"/>
          </a:p>
        </p:txBody>
      </p:sp>
      <p:sp>
        <p:nvSpPr>
          <p:cNvPr id="7" name="Номер слайда 4"/>
          <p:cNvSpPr>
            <a:spLocks noGrp="1"/>
          </p:cNvSpPr>
          <p:nvPr>
            <p:ph type="sldNum" sz="quarter" idx="4"/>
          </p:nvPr>
        </p:nvSpPr>
        <p:spPr>
          <a:xfrm>
            <a:off x="8429652" y="5929330"/>
            <a:ext cx="704840" cy="365125"/>
          </a:xfrm>
          <a:prstGeom prst="rect">
            <a:avLst/>
          </a:prstGeom>
        </p:spPr>
        <p:txBody>
          <a:bodyPr vert="horz" lIns="91440" tIns="45720" rIns="91440" bIns="45720" rtlCol="0" anchor="ctr"/>
          <a:lstStyle>
            <a:lvl1pPr algn="r">
              <a:defRPr sz="1200" b="1">
                <a:solidFill>
                  <a:schemeClr val="bg1"/>
                </a:solidFill>
              </a:defRPr>
            </a:lvl1pPr>
          </a:lstStyle>
          <a:p>
            <a:fld id="{A1190F45-1383-45BE-97CD-B0A920C83409}"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428728" y="274638"/>
            <a:ext cx="7258072" cy="1011222"/>
          </a:xfrm>
        </p:spPr>
        <p:txBody>
          <a:bodyPr>
            <a:normAutofit/>
          </a:bodyPr>
          <a:lstStyle>
            <a:lvl1pPr algn="l">
              <a:defRPr sz="2600" baseline="0">
                <a:solidFill>
                  <a:srgbClr val="2266BB"/>
                </a:solidFill>
                <a:latin typeface="Tahoma" pitchFamily="34" charset="0"/>
                <a:cs typeface="Tahoma" pitchFamily="34" charset="0"/>
              </a:defRPr>
            </a:lvl1pPr>
          </a:lstStyle>
          <a:p>
            <a:r>
              <a:rPr lang="ru-RU" dirty="0" smtClean="0"/>
              <a:t>Заголовок слайда с фотографиями</a:t>
            </a:r>
            <a:endParaRPr lang="ru-RU" dirty="0"/>
          </a:p>
        </p:txBody>
      </p:sp>
      <p:sp>
        <p:nvSpPr>
          <p:cNvPr id="6" name="Текст 5"/>
          <p:cNvSpPr>
            <a:spLocks noGrp="1"/>
          </p:cNvSpPr>
          <p:nvPr>
            <p:ph type="body" sz="quarter" idx="10" hasCustomPrompt="1"/>
          </p:nvPr>
        </p:nvSpPr>
        <p:spPr>
          <a:xfrm>
            <a:off x="1428750" y="1500188"/>
            <a:ext cx="5214938" cy="1000125"/>
          </a:xfrm>
        </p:spPr>
        <p:txBody>
          <a:bodyPr>
            <a:normAutofit/>
          </a:bodyPr>
          <a:lstStyle>
            <a:lvl1pPr>
              <a:defRPr sz="1200" baseline="0">
                <a:solidFill>
                  <a:schemeClr val="tx1">
                    <a:lumMod val="50000"/>
                    <a:lumOff val="50000"/>
                  </a:schemeClr>
                </a:solidFill>
              </a:defRPr>
            </a:lvl1pPr>
          </a:lstStyle>
          <a:p>
            <a:pPr lvl="0"/>
            <a:r>
              <a:rPr lang="ru-RU" dirty="0" smtClean="0"/>
              <a:t>Текст для заполнения раздела с фотографиями. </a:t>
            </a:r>
            <a:endParaRPr lang="ru-RU" dirty="0"/>
          </a:p>
        </p:txBody>
      </p:sp>
      <p:sp>
        <p:nvSpPr>
          <p:cNvPr id="7" name="Номер слайда 4"/>
          <p:cNvSpPr>
            <a:spLocks noGrp="1"/>
          </p:cNvSpPr>
          <p:nvPr>
            <p:ph type="sldNum" sz="quarter" idx="4"/>
          </p:nvPr>
        </p:nvSpPr>
        <p:spPr>
          <a:xfrm>
            <a:off x="8429652" y="5929330"/>
            <a:ext cx="704840" cy="365125"/>
          </a:xfrm>
          <a:prstGeom prst="rect">
            <a:avLst/>
          </a:prstGeom>
        </p:spPr>
        <p:txBody>
          <a:bodyPr vert="horz" lIns="91440" tIns="45720" rIns="91440" bIns="45720" rtlCol="0" anchor="ctr"/>
          <a:lstStyle>
            <a:lvl1pPr algn="r">
              <a:defRPr sz="1200" b="1">
                <a:solidFill>
                  <a:schemeClr val="bg1"/>
                </a:solidFill>
              </a:defRPr>
            </a:lvl1pPr>
          </a:lstStyle>
          <a:p>
            <a:fld id="{A1190F45-1383-45BE-97CD-B0A920C83409}"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214950"/>
            <a:ext cx="5114932" cy="660423"/>
          </a:xfrm>
          <a:prstGeom prst="rect">
            <a:avLst/>
          </a:prstGeom>
        </p:spPr>
        <p:txBody>
          <a:bodyPr vert="horz" lIns="91440" tIns="45720" rIns="91440" bIns="45720" rtlCol="0" anchor="ctr">
            <a:normAutofit/>
          </a:bodyPr>
          <a:lstStyle/>
          <a:p>
            <a:r>
              <a:rPr lang="ru-RU" dirty="0" smtClean="0"/>
              <a:t>Название презентации</a:t>
            </a:r>
            <a:endParaRPr lang="ru-RU" dirty="0"/>
          </a:p>
        </p:txBody>
      </p:sp>
      <p:sp>
        <p:nvSpPr>
          <p:cNvPr id="3" name="Текст 2"/>
          <p:cNvSpPr>
            <a:spLocks noGrp="1"/>
          </p:cNvSpPr>
          <p:nvPr>
            <p:ph type="body" idx="1"/>
          </p:nvPr>
        </p:nvSpPr>
        <p:spPr>
          <a:xfrm>
            <a:off x="457200" y="5929330"/>
            <a:ext cx="5114932" cy="357190"/>
          </a:xfrm>
          <a:prstGeom prst="rect">
            <a:avLst/>
          </a:prstGeom>
        </p:spPr>
        <p:txBody>
          <a:bodyPr vert="horz" lIns="91440" tIns="45720" rIns="91440" bIns="45720" rtlCol="0">
            <a:normAutofit/>
          </a:bodyPr>
          <a:lstStyle/>
          <a:p>
            <a:pPr lvl="0"/>
            <a:r>
              <a:rPr lang="ru-RU" dirty="0" smtClean="0"/>
              <a:t>Ф.И.О  и должность автора.</a:t>
            </a:r>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4" r:id="rId4"/>
    <p:sldLayoutId id="2147483665" r:id="rId5"/>
    <p:sldLayoutId id="2147483667" r:id="rId6"/>
    <p:sldLayoutId id="2147483668" r:id="rId7"/>
  </p:sldLayoutIdLst>
  <p:hf hdr="0" ftr="0" dt="0"/>
  <p:txStyles>
    <p:titleStyle>
      <a:lvl1pPr algn="l" defTabSz="914400" rtl="0" eaLnBrk="1" latinLnBrk="0" hangingPunct="1">
        <a:spcBef>
          <a:spcPct val="0"/>
        </a:spcBef>
        <a:buNone/>
        <a:defRPr sz="2600" kern="1200" baseline="0">
          <a:solidFill>
            <a:schemeClr val="tx1">
              <a:lumMod val="65000"/>
              <a:lumOff val="35000"/>
            </a:schemeClr>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1400" kern="1200">
          <a:solidFill>
            <a:schemeClr val="tx1">
              <a:lumMod val="65000"/>
              <a:lumOff val="35000"/>
            </a:schemeClr>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179512" y="5738961"/>
            <a:ext cx="4968552" cy="570359"/>
          </a:xfrm>
        </p:spPr>
        <p:txBody>
          <a:bodyPr>
            <a:normAutofit/>
          </a:bodyPr>
          <a:lstStyle/>
          <a:p>
            <a:r>
              <a:rPr lang="en-US" sz="2000" dirty="0" smtClean="0"/>
              <a:t>QIWI </a:t>
            </a:r>
            <a:r>
              <a:rPr lang="ru-RU" sz="2000" dirty="0" smtClean="0"/>
              <a:t>Реклама</a:t>
            </a:r>
            <a:endParaRPr lang="ru-RU"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76672"/>
            <a:ext cx="7258072" cy="868346"/>
          </a:xfrm>
        </p:spPr>
        <p:txBody>
          <a:bodyPr>
            <a:normAutofit fontScale="90000"/>
          </a:bodyPr>
          <a:lstStyle/>
          <a:p>
            <a:r>
              <a:rPr lang="ru-RU" dirty="0" smtClean="0"/>
              <a:t>Третья кнопка главного экрана</a:t>
            </a:r>
            <a:br>
              <a:rPr lang="ru-RU" dirty="0" smtClean="0"/>
            </a:br>
            <a:endParaRPr lang="ru-RU" dirty="0"/>
          </a:p>
        </p:txBody>
      </p:sp>
      <p:sp>
        <p:nvSpPr>
          <p:cNvPr id="8" name="Номер слайда 7"/>
          <p:cNvSpPr>
            <a:spLocks noGrp="1"/>
          </p:cNvSpPr>
          <p:nvPr>
            <p:ph type="sldNum" sz="quarter" idx="4"/>
          </p:nvPr>
        </p:nvSpPr>
        <p:spPr/>
        <p:txBody>
          <a:bodyPr/>
          <a:lstStyle/>
          <a:p>
            <a:r>
              <a:rPr lang="ru-RU" dirty="0" smtClean="0"/>
              <a:t>1</a:t>
            </a:r>
            <a:r>
              <a:rPr lang="en-US" dirty="0" smtClean="0"/>
              <a:t>0</a:t>
            </a:r>
            <a:endParaRPr lang="ru-RU" dirty="0"/>
          </a:p>
        </p:txBody>
      </p:sp>
      <p:sp>
        <p:nvSpPr>
          <p:cNvPr id="5" name="Прямоугольник 4"/>
          <p:cNvSpPr/>
          <p:nvPr/>
        </p:nvSpPr>
        <p:spPr>
          <a:xfrm>
            <a:off x="683568" y="1305342"/>
            <a:ext cx="7488832" cy="1785104"/>
          </a:xfrm>
          <a:prstGeom prst="rect">
            <a:avLst/>
          </a:prstGeom>
        </p:spPr>
        <p:txBody>
          <a:bodyPr wrap="square">
            <a:spAutoFit/>
          </a:bodyPr>
          <a:lstStyle/>
          <a:p>
            <a:r>
              <a:rPr lang="ru-RU" sz="1100" b="1" dirty="0" smtClean="0">
                <a:solidFill>
                  <a:schemeClr val="bg1">
                    <a:lumMod val="50000"/>
                  </a:schemeClr>
                </a:solidFill>
                <a:latin typeface="Tahoma" pitchFamily="34" charset="0"/>
                <a:cs typeface="Tahoma" pitchFamily="34" charset="0"/>
              </a:rPr>
              <a:t>Средний С</a:t>
            </a:r>
            <a:r>
              <a:rPr lang="en-US" sz="1100" b="1" dirty="0" smtClean="0">
                <a:solidFill>
                  <a:schemeClr val="bg1">
                    <a:lumMod val="50000"/>
                  </a:schemeClr>
                </a:solidFill>
                <a:latin typeface="Tahoma" pitchFamily="34" charset="0"/>
                <a:cs typeface="Tahoma" pitchFamily="34" charset="0"/>
              </a:rPr>
              <a:t>TR </a:t>
            </a:r>
            <a:r>
              <a:rPr lang="en-US" sz="1100" dirty="0" smtClean="0">
                <a:solidFill>
                  <a:schemeClr val="bg1">
                    <a:lumMod val="50000"/>
                  </a:schemeClr>
                </a:solidFill>
                <a:latin typeface="Tahoma" pitchFamily="34" charset="0"/>
                <a:cs typeface="Tahoma" pitchFamily="34" charset="0"/>
              </a:rPr>
              <a:t>–</a:t>
            </a:r>
            <a:r>
              <a:rPr lang="ru-RU" sz="1100" dirty="0" smtClean="0">
                <a:solidFill>
                  <a:schemeClr val="bg1">
                    <a:lumMod val="50000"/>
                  </a:schemeClr>
                </a:solidFill>
                <a:latin typeface="Tahoma" pitchFamily="34" charset="0"/>
                <a:cs typeface="Tahoma" pitchFamily="34" charset="0"/>
              </a:rPr>
              <a:t> 1,5</a:t>
            </a:r>
            <a:r>
              <a:rPr lang="en-US" sz="1100" dirty="0" smtClean="0">
                <a:solidFill>
                  <a:schemeClr val="bg1">
                    <a:lumMod val="50000"/>
                  </a:schemeClr>
                </a:solidFill>
                <a:latin typeface="Tahoma" pitchFamily="34" charset="0"/>
                <a:cs typeface="Tahoma" pitchFamily="34" charset="0"/>
              </a:rPr>
              <a:t> %</a:t>
            </a:r>
            <a:endParaRPr lang="ru-RU" sz="1100" dirty="0" smtClean="0">
              <a:solidFill>
                <a:schemeClr val="bg1">
                  <a:lumMod val="50000"/>
                </a:schemeClr>
              </a:solidFill>
              <a:latin typeface="Tahoma" pitchFamily="34" charset="0"/>
              <a:cs typeface="Tahoma" pitchFamily="34" charset="0"/>
            </a:endParaRPr>
          </a:p>
          <a:p>
            <a:r>
              <a:rPr lang="ru-RU" sz="1100" b="1" dirty="0" smtClean="0">
                <a:solidFill>
                  <a:schemeClr val="bg1">
                    <a:lumMod val="50000"/>
                  </a:schemeClr>
                </a:solidFill>
                <a:latin typeface="Tahoma" pitchFamily="34" charset="0"/>
                <a:cs typeface="Tahoma" pitchFamily="34" charset="0"/>
              </a:rPr>
              <a:t>Средняя конверсия </a:t>
            </a:r>
            <a:r>
              <a:rPr lang="ru-RU" sz="1100" dirty="0" smtClean="0">
                <a:solidFill>
                  <a:schemeClr val="bg1">
                    <a:lumMod val="50000"/>
                  </a:schemeClr>
                </a:solidFill>
                <a:latin typeface="Tahoma" pitchFamily="34" charset="0"/>
                <a:cs typeface="Tahoma" pitchFamily="34" charset="0"/>
              </a:rPr>
              <a:t>- 33 %</a:t>
            </a:r>
            <a:endParaRPr lang="en-US" sz="1100" dirty="0" smtClean="0">
              <a:solidFill>
                <a:schemeClr val="bg1">
                  <a:lumMod val="50000"/>
                </a:schemeClr>
              </a:solidFill>
              <a:latin typeface="Tahoma" pitchFamily="34" charset="0"/>
              <a:cs typeface="Tahoma" pitchFamily="34" charset="0"/>
            </a:endParaRPr>
          </a:p>
          <a:p>
            <a:r>
              <a:rPr lang="ru-RU" sz="1100" b="1" dirty="0" smtClean="0">
                <a:solidFill>
                  <a:schemeClr val="bg1">
                    <a:lumMod val="50000"/>
                  </a:schemeClr>
                </a:solidFill>
                <a:latin typeface="Tahoma" pitchFamily="34" charset="0"/>
                <a:cs typeface="Tahoma" pitchFamily="34" charset="0"/>
              </a:rPr>
              <a:t>Кол-во терминалов: </a:t>
            </a:r>
            <a:r>
              <a:rPr lang="ru-RU" sz="1100" dirty="0" smtClean="0">
                <a:solidFill>
                  <a:schemeClr val="tx1">
                    <a:lumMod val="50000"/>
                    <a:lumOff val="50000"/>
                  </a:schemeClr>
                </a:solidFill>
                <a:latin typeface="Tahoma" pitchFamily="34" charset="0"/>
                <a:cs typeface="Tahoma" pitchFamily="34" charset="0"/>
              </a:rPr>
              <a:t>110 000</a:t>
            </a:r>
          </a:p>
          <a:p>
            <a:r>
              <a:rPr lang="ru-RU" sz="1100" b="1" dirty="0" smtClean="0">
                <a:solidFill>
                  <a:schemeClr val="bg1">
                    <a:lumMod val="50000"/>
                  </a:schemeClr>
                </a:solidFill>
                <a:latin typeface="Tahoma" pitchFamily="34" charset="0"/>
                <a:cs typeface="Tahoma" pitchFamily="34" charset="0"/>
              </a:rPr>
              <a:t>Стоимость размещения:</a:t>
            </a:r>
          </a:p>
          <a:p>
            <a:r>
              <a:rPr lang="ru-RU" sz="1100" dirty="0" smtClean="0">
                <a:solidFill>
                  <a:schemeClr val="bg1">
                    <a:lumMod val="50000"/>
                  </a:schemeClr>
                </a:solidFill>
                <a:latin typeface="Tahoma" pitchFamily="34" charset="0"/>
                <a:cs typeface="Tahoma" pitchFamily="34" charset="0"/>
              </a:rPr>
              <a:t>1 неделя - </a:t>
            </a:r>
            <a:r>
              <a:rPr lang="en-US" sz="1100" dirty="0" smtClean="0">
                <a:solidFill>
                  <a:schemeClr val="bg1">
                    <a:lumMod val="50000"/>
                  </a:schemeClr>
                </a:solidFill>
                <a:latin typeface="Tahoma" pitchFamily="34" charset="0"/>
                <a:cs typeface="Tahoma" pitchFamily="34" charset="0"/>
              </a:rPr>
              <a:t>37</a:t>
            </a:r>
            <a:r>
              <a:rPr lang="ru-RU" sz="1100" dirty="0" smtClean="0">
                <a:solidFill>
                  <a:schemeClr val="bg1">
                    <a:lumMod val="50000"/>
                  </a:schemeClr>
                </a:solidFill>
                <a:latin typeface="Tahoma" pitchFamily="34" charset="0"/>
                <a:cs typeface="Tahoma" pitchFamily="34" charset="0"/>
              </a:rPr>
              <a:t>,5 руб.</a:t>
            </a:r>
          </a:p>
          <a:p>
            <a:r>
              <a:rPr lang="ru-RU" sz="1100" dirty="0" smtClean="0">
                <a:solidFill>
                  <a:schemeClr val="bg1">
                    <a:lumMod val="50000"/>
                  </a:schemeClr>
                </a:solidFill>
                <a:latin typeface="Tahoma" pitchFamily="34" charset="0"/>
                <a:cs typeface="Tahoma" pitchFamily="34" charset="0"/>
              </a:rPr>
              <a:t>1 месяц - 150 руб.</a:t>
            </a:r>
          </a:p>
          <a:p>
            <a:r>
              <a:rPr lang="ru-RU" sz="1100" b="1" dirty="0" smtClean="0">
                <a:solidFill>
                  <a:schemeClr val="bg1">
                    <a:lumMod val="50000"/>
                  </a:schemeClr>
                </a:solidFill>
                <a:latin typeface="Tahoma" pitchFamily="34" charset="0"/>
                <a:cs typeface="Tahoma" pitchFamily="34" charset="0"/>
              </a:rPr>
              <a:t>Механика взаимодействия с пользователем: </a:t>
            </a:r>
            <a:r>
              <a:rPr lang="ru-RU" sz="1100" dirty="0" smtClean="0">
                <a:solidFill>
                  <a:schemeClr val="bg1">
                    <a:lumMod val="50000"/>
                  </a:schemeClr>
                </a:solidFill>
                <a:latin typeface="Tahoma" pitchFamily="34" charset="0"/>
                <a:cs typeface="Tahoma" pitchFamily="34" charset="0"/>
              </a:rPr>
              <a:t>Баннер – </a:t>
            </a:r>
            <a:r>
              <a:rPr lang="ru-RU" sz="1100" dirty="0" err="1" smtClean="0">
                <a:solidFill>
                  <a:schemeClr val="bg1">
                    <a:lumMod val="50000"/>
                  </a:schemeClr>
                </a:solidFill>
                <a:latin typeface="Tahoma" pitchFamily="34" charset="0"/>
                <a:cs typeface="Tahoma" pitchFamily="34" charset="0"/>
              </a:rPr>
              <a:t>промо-страница</a:t>
            </a:r>
            <a:r>
              <a:rPr lang="ru-RU" sz="1100" dirty="0" smtClean="0">
                <a:solidFill>
                  <a:schemeClr val="bg1">
                    <a:lumMod val="50000"/>
                  </a:schemeClr>
                </a:solidFill>
                <a:latin typeface="Tahoma" pitchFamily="34" charset="0"/>
                <a:cs typeface="Tahoma" pitchFamily="34" charset="0"/>
              </a:rPr>
              <a:t> – переход к оплате услуги/покупке товара</a:t>
            </a:r>
          </a:p>
          <a:p>
            <a:r>
              <a:rPr lang="ru-RU" sz="1100" b="1" dirty="0" smtClean="0">
                <a:solidFill>
                  <a:schemeClr val="bg1">
                    <a:lumMod val="50000"/>
                  </a:schemeClr>
                </a:solidFill>
                <a:latin typeface="Tahoma" pitchFamily="34" charset="0"/>
                <a:cs typeface="Tahoma" pitchFamily="34" charset="0"/>
              </a:rPr>
              <a:t>Наибольшая эффективность </a:t>
            </a:r>
            <a:r>
              <a:rPr lang="ru-RU" sz="1100" dirty="0" smtClean="0">
                <a:solidFill>
                  <a:schemeClr val="bg1">
                    <a:lumMod val="50000"/>
                  </a:schemeClr>
                </a:solidFill>
                <a:latin typeface="Tahoma" pitchFamily="34" charset="0"/>
                <a:cs typeface="Tahoma" pitchFamily="34" charset="0"/>
              </a:rPr>
              <a:t>этой площадки достигается в результате проведения стимулирующих акций</a:t>
            </a:r>
            <a:r>
              <a:rPr lang="en-US" sz="1100" dirty="0" smtClean="0">
                <a:solidFill>
                  <a:schemeClr val="bg1">
                    <a:lumMod val="50000"/>
                  </a:schemeClr>
                </a:solidFill>
                <a:latin typeface="Tahoma" pitchFamily="34" charset="0"/>
                <a:cs typeface="Tahoma" pitchFamily="34" charset="0"/>
              </a:rPr>
              <a:t> (</a:t>
            </a:r>
            <a:r>
              <a:rPr lang="ru-RU" sz="1100" dirty="0" smtClean="0">
                <a:solidFill>
                  <a:schemeClr val="bg1">
                    <a:lumMod val="50000"/>
                  </a:schemeClr>
                </a:solidFill>
                <a:latin typeface="Tahoma" pitchFamily="34" charset="0"/>
                <a:cs typeface="Tahoma" pitchFamily="34" charset="0"/>
              </a:rPr>
              <a:t>«плати без комиссии здесь и сейчас»), а также размещения крупных , узнаваемых брендов</a:t>
            </a:r>
          </a:p>
        </p:txBody>
      </p:sp>
      <p:pic>
        <p:nvPicPr>
          <p:cNvPr id="4098" name="Picture 2" descr="C:\Documents and Settings\e.dryakhlova\Рабочий стол\свалка\Apple\10.jpg"/>
          <p:cNvPicPr>
            <a:picLocks noChangeAspect="1" noChangeArrowheads="1"/>
          </p:cNvPicPr>
          <p:nvPr/>
        </p:nvPicPr>
        <p:blipFill>
          <a:blip r:embed="rId2" cstate="print"/>
          <a:srcRect t="39364" b="4811"/>
          <a:stretch>
            <a:fillRect/>
          </a:stretch>
        </p:blipFill>
        <p:spPr bwMode="auto">
          <a:xfrm>
            <a:off x="311623" y="3429000"/>
            <a:ext cx="7911396" cy="3312368"/>
          </a:xfrm>
          <a:prstGeom prst="rect">
            <a:avLst/>
          </a:prstGeom>
          <a:noFill/>
        </p:spPr>
      </p:pic>
    </p:spTree>
    <p:extLst>
      <p:ext uri="{BB962C8B-B14F-4D97-AF65-F5344CB8AC3E}">
        <p14:creationId xmlns:p14="http://schemas.microsoft.com/office/powerpoint/2010/main" val="2486075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76672"/>
            <a:ext cx="7258072" cy="1008112"/>
          </a:xfrm>
        </p:spPr>
        <p:txBody>
          <a:bodyPr>
            <a:normAutofit/>
          </a:bodyPr>
          <a:lstStyle/>
          <a:p>
            <a:r>
              <a:rPr lang="ru-RU" dirty="0" smtClean="0"/>
              <a:t>Стоимость размещения </a:t>
            </a:r>
            <a:r>
              <a:rPr lang="ru-RU" dirty="0" smtClean="0"/>
              <a:t>на </a:t>
            </a:r>
            <a:r>
              <a:rPr lang="ru-RU" dirty="0" smtClean="0"/>
              <a:t>3-й кнопке</a:t>
            </a:r>
            <a:br>
              <a:rPr lang="ru-RU" dirty="0" smtClean="0"/>
            </a:br>
            <a:endParaRPr lang="ru-RU" dirty="0"/>
          </a:p>
        </p:txBody>
      </p:sp>
      <p:sp>
        <p:nvSpPr>
          <p:cNvPr id="8" name="Номер слайда 7"/>
          <p:cNvSpPr>
            <a:spLocks noGrp="1"/>
          </p:cNvSpPr>
          <p:nvPr>
            <p:ph type="sldNum" sz="quarter" idx="4"/>
          </p:nvPr>
        </p:nvSpPr>
        <p:spPr/>
        <p:txBody>
          <a:bodyPr/>
          <a:lstStyle/>
          <a:p>
            <a:r>
              <a:rPr lang="ru-RU" dirty="0" smtClean="0"/>
              <a:t>1</a:t>
            </a:r>
            <a:r>
              <a:rPr lang="en-US" dirty="0" smtClean="0"/>
              <a:t>1</a:t>
            </a:r>
            <a:endParaRPr lang="ru-RU" dirty="0"/>
          </a:p>
        </p:txBody>
      </p:sp>
      <p:graphicFrame>
        <p:nvGraphicFramePr>
          <p:cNvPr id="9" name="Таблица 8"/>
          <p:cNvGraphicFramePr>
            <a:graphicFrameLocks noGrp="1"/>
          </p:cNvGraphicFramePr>
          <p:nvPr/>
        </p:nvGraphicFramePr>
        <p:xfrm>
          <a:off x="467544" y="1700808"/>
          <a:ext cx="8136904" cy="3718384"/>
        </p:xfrm>
        <a:graphic>
          <a:graphicData uri="http://schemas.openxmlformats.org/drawingml/2006/table">
            <a:tbl>
              <a:tblPr firstRow="1" bandRow="1">
                <a:tableStyleId>{5C22544A-7EE6-4342-B048-85BDC9FD1C3A}</a:tableStyleId>
              </a:tblPr>
              <a:tblGrid>
                <a:gridCol w="910618"/>
                <a:gridCol w="974952"/>
                <a:gridCol w="892801"/>
                <a:gridCol w="1290947"/>
                <a:gridCol w="1052900"/>
                <a:gridCol w="998462"/>
                <a:gridCol w="936104"/>
                <a:gridCol w="1080120"/>
              </a:tblGrid>
              <a:tr h="576064">
                <a:tc>
                  <a:txBody>
                    <a:bodyPr/>
                    <a:lstStyle/>
                    <a:p>
                      <a:r>
                        <a:rPr lang="ru-RU" sz="1100" b="1" dirty="0" smtClean="0"/>
                        <a:t>География</a:t>
                      </a:r>
                      <a:endParaRPr lang="ru-RU" sz="1100" b="1" dirty="0"/>
                    </a:p>
                  </a:txBody>
                  <a:tcPr/>
                </a:tc>
                <a:tc>
                  <a:txBody>
                    <a:bodyPr/>
                    <a:lstStyle/>
                    <a:p>
                      <a:r>
                        <a:rPr lang="ru-RU" sz="1100" b="1" dirty="0" smtClean="0"/>
                        <a:t>Кол-во терминалов</a:t>
                      </a:r>
                      <a:endParaRPr lang="ru-RU" sz="1100" b="1" dirty="0"/>
                    </a:p>
                  </a:txBody>
                  <a:tcPr/>
                </a:tc>
                <a:tc>
                  <a:txBody>
                    <a:bodyPr/>
                    <a:lstStyle/>
                    <a:p>
                      <a:r>
                        <a:rPr lang="ru-RU" sz="1100" b="1" dirty="0" smtClean="0"/>
                        <a:t>Период</a:t>
                      </a:r>
                      <a:r>
                        <a:rPr lang="ru-RU" sz="1100" b="1" baseline="0" dirty="0" smtClean="0"/>
                        <a:t> размещения</a:t>
                      </a:r>
                      <a:endParaRPr lang="ru-RU" sz="1100" b="1" dirty="0"/>
                    </a:p>
                  </a:txBody>
                  <a:tcPr/>
                </a:tc>
                <a:tc>
                  <a:txBody>
                    <a:bodyPr/>
                    <a:lstStyle/>
                    <a:p>
                      <a:r>
                        <a:rPr lang="ru-RU" sz="1100" b="1" dirty="0" smtClean="0"/>
                        <a:t>Количество</a:t>
                      </a:r>
                      <a:r>
                        <a:rPr lang="ru-RU" sz="1100" b="1" baseline="0" dirty="0" smtClean="0"/>
                        <a:t> показов за период (прогноз)</a:t>
                      </a:r>
                      <a:endParaRPr lang="ru-RU" sz="1100" b="1" dirty="0"/>
                    </a:p>
                  </a:txBody>
                  <a:tcPr/>
                </a:tc>
                <a:tc>
                  <a:txBody>
                    <a:bodyPr/>
                    <a:lstStyle/>
                    <a:p>
                      <a:r>
                        <a:rPr lang="ru-RU" sz="1100" b="1" dirty="0" smtClean="0"/>
                        <a:t> Клики (прогноз)</a:t>
                      </a:r>
                      <a:endParaRPr lang="ru-RU" sz="1100" b="1" dirty="0"/>
                    </a:p>
                  </a:txBody>
                  <a:tcPr/>
                </a:tc>
                <a:tc>
                  <a:txBody>
                    <a:bodyPr/>
                    <a:lstStyle/>
                    <a:p>
                      <a:r>
                        <a:rPr lang="ru-RU" sz="1100" b="1" dirty="0" smtClean="0"/>
                        <a:t>Стоимость</a:t>
                      </a:r>
                    </a:p>
                    <a:p>
                      <a:r>
                        <a:rPr lang="ru-RU" sz="1100" b="1" dirty="0" smtClean="0"/>
                        <a:t>размещения, руб.</a:t>
                      </a:r>
                      <a:endParaRPr lang="ru-RU" sz="1100" b="1" dirty="0"/>
                    </a:p>
                  </a:txBody>
                  <a:tcPr/>
                </a:tc>
                <a:tc>
                  <a:txBody>
                    <a:bodyPr/>
                    <a:lstStyle/>
                    <a:p>
                      <a:r>
                        <a:rPr lang="ru-RU" sz="1100" b="1" dirty="0" smtClean="0"/>
                        <a:t>Скидка, %</a:t>
                      </a:r>
                      <a:endParaRPr lang="ru-RU" sz="1100" b="1" dirty="0"/>
                    </a:p>
                  </a:txBody>
                  <a:tcPr/>
                </a:tc>
                <a:tc>
                  <a:txBody>
                    <a:bodyPr/>
                    <a:lstStyle/>
                    <a:p>
                      <a:r>
                        <a:rPr lang="ru-RU" sz="1100" b="1" dirty="0" smtClean="0"/>
                        <a:t>Стоимость</a:t>
                      </a:r>
                    </a:p>
                    <a:p>
                      <a:r>
                        <a:rPr lang="ru-RU" sz="1100" b="1" dirty="0" smtClean="0"/>
                        <a:t>размещения</a:t>
                      </a:r>
                      <a:r>
                        <a:rPr lang="en-US" sz="1100" b="1" baseline="0" dirty="0" smtClean="0"/>
                        <a:t> c </a:t>
                      </a:r>
                      <a:r>
                        <a:rPr lang="ru-RU" sz="1100" b="1" baseline="0" dirty="0" smtClean="0"/>
                        <a:t>учетом скидки,</a:t>
                      </a:r>
                      <a:r>
                        <a:rPr lang="ru-RU" sz="1100" b="1" dirty="0" smtClean="0"/>
                        <a:t> руб. (с</a:t>
                      </a:r>
                      <a:r>
                        <a:rPr lang="ru-RU" sz="1100" b="1" baseline="0" dirty="0" smtClean="0"/>
                        <a:t> НДС)</a:t>
                      </a:r>
                      <a:endParaRPr lang="ru-RU" sz="1100" b="1" dirty="0" smtClean="0"/>
                    </a:p>
                    <a:p>
                      <a:endParaRPr lang="ru-RU" sz="1100" b="1" dirty="0"/>
                    </a:p>
                  </a:txBody>
                  <a:tcPr/>
                </a:tc>
              </a:tr>
              <a:tr h="761824">
                <a:tc>
                  <a:txBody>
                    <a:bodyPr/>
                    <a:lstStyle/>
                    <a:p>
                      <a:r>
                        <a:rPr lang="ru-RU" sz="1100" dirty="0" smtClean="0"/>
                        <a:t>Москва, </a:t>
                      </a:r>
                      <a:r>
                        <a:rPr lang="ru-RU" sz="1100" dirty="0" err="1" smtClean="0"/>
                        <a:t>МО+города</a:t>
                      </a:r>
                      <a:r>
                        <a:rPr lang="ru-RU" sz="1100" dirty="0" smtClean="0"/>
                        <a:t> миллионники</a:t>
                      </a:r>
                      <a:endParaRPr lang="ru-RU" sz="1100" dirty="0"/>
                    </a:p>
                  </a:txBody>
                  <a:tcPr/>
                </a:tc>
                <a:tc>
                  <a:txBody>
                    <a:bodyPr/>
                    <a:lstStyle/>
                    <a:p>
                      <a:pPr algn="ctr"/>
                      <a:r>
                        <a:rPr lang="en-US" sz="1100" dirty="0" smtClean="0"/>
                        <a:t>37</a:t>
                      </a:r>
                      <a:r>
                        <a:rPr lang="en-US" sz="1100" baseline="0" dirty="0" smtClean="0"/>
                        <a:t> 000</a:t>
                      </a:r>
                      <a:endParaRPr lang="ru-RU" sz="1100" dirty="0"/>
                    </a:p>
                  </a:txBody>
                  <a:tcPr/>
                </a:tc>
                <a:tc>
                  <a:txBody>
                    <a:bodyPr/>
                    <a:lstStyle/>
                    <a:p>
                      <a:r>
                        <a:rPr lang="ru-RU" sz="1100" dirty="0" smtClean="0"/>
                        <a:t>14 дней</a:t>
                      </a:r>
                      <a:endParaRPr lang="ru-RU"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&lt;</a:t>
                      </a:r>
                      <a:r>
                        <a:rPr lang="ru-RU" sz="1100" dirty="0" smtClean="0"/>
                        <a:t> </a:t>
                      </a:r>
                      <a:r>
                        <a:rPr lang="en-US" sz="1100" dirty="0" smtClean="0"/>
                        <a:t>28</a:t>
                      </a:r>
                      <a:r>
                        <a:rPr lang="en-US" sz="1100" baseline="0" dirty="0" smtClean="0"/>
                        <a:t> 000 000</a:t>
                      </a:r>
                      <a:endParaRPr lang="ru-RU" sz="1100" dirty="0" smtClean="0"/>
                    </a:p>
                    <a:p>
                      <a:endParaRPr lang="ru-RU" sz="1100" dirty="0"/>
                    </a:p>
                  </a:txBody>
                  <a:tcPr/>
                </a:tc>
                <a:tc>
                  <a:txBody>
                    <a:bodyPr/>
                    <a:lstStyle/>
                    <a:p>
                      <a:pPr algn="ctr"/>
                      <a:r>
                        <a:rPr lang="en-US" sz="1100" dirty="0" smtClean="0"/>
                        <a:t>&lt; 420</a:t>
                      </a:r>
                      <a:r>
                        <a:rPr lang="en-US" sz="1100" baseline="0" dirty="0" smtClean="0"/>
                        <a:t> 000</a:t>
                      </a:r>
                      <a:endParaRPr lang="ru-RU" sz="1100" dirty="0"/>
                    </a:p>
                  </a:txBody>
                  <a:tcPr/>
                </a:tc>
                <a:tc>
                  <a:txBody>
                    <a:bodyPr/>
                    <a:lstStyle/>
                    <a:p>
                      <a:pPr algn="ctr"/>
                      <a:r>
                        <a:rPr lang="en-US" sz="1100" b="1" dirty="0" smtClean="0"/>
                        <a:t>2 775 000</a:t>
                      </a:r>
                      <a:endParaRPr lang="ru-RU" sz="1100" b="1" dirty="0"/>
                    </a:p>
                  </a:txBody>
                  <a:tcPr/>
                </a:tc>
                <a:tc>
                  <a:txBody>
                    <a:bodyPr/>
                    <a:lstStyle/>
                    <a:p>
                      <a:pPr algn="ctr"/>
                      <a:r>
                        <a:rPr lang="ru-RU" sz="1100" b="1" dirty="0" smtClean="0">
                          <a:solidFill>
                            <a:schemeClr val="accent6">
                              <a:lumMod val="75000"/>
                            </a:schemeClr>
                          </a:solidFill>
                        </a:rPr>
                        <a:t>10%</a:t>
                      </a:r>
                      <a:endParaRPr lang="ru-RU" sz="1100" b="1" dirty="0">
                        <a:solidFill>
                          <a:schemeClr val="accent6">
                            <a:lumMod val="75000"/>
                          </a:schemeClr>
                        </a:solidFill>
                      </a:endParaRPr>
                    </a:p>
                  </a:txBody>
                  <a:tcPr/>
                </a:tc>
                <a:tc>
                  <a:txBody>
                    <a:bodyPr/>
                    <a:lstStyle/>
                    <a:p>
                      <a:pPr algn="ctr"/>
                      <a:r>
                        <a:rPr lang="en-US" sz="1100" b="1" dirty="0" smtClean="0"/>
                        <a:t>2 497 500</a:t>
                      </a:r>
                      <a:endParaRPr lang="ru-RU" sz="1100" b="1" dirty="0"/>
                    </a:p>
                  </a:txBody>
                  <a:tcPr/>
                </a:tc>
              </a:tr>
              <a:tr h="761824">
                <a:tc>
                  <a:txBody>
                    <a:bodyPr/>
                    <a:lstStyle/>
                    <a:p>
                      <a:r>
                        <a:rPr lang="ru-RU" sz="1100" dirty="0" smtClean="0"/>
                        <a:t>Москва,</a:t>
                      </a:r>
                      <a:r>
                        <a:rPr lang="ru-RU" sz="1100" baseline="0" dirty="0" smtClean="0"/>
                        <a:t> </a:t>
                      </a:r>
                      <a:r>
                        <a:rPr lang="ru-RU" sz="1100" baseline="0" dirty="0" err="1" smtClean="0"/>
                        <a:t>МО+города</a:t>
                      </a:r>
                      <a:r>
                        <a:rPr lang="ru-RU" sz="1100" baseline="0" dirty="0" smtClean="0"/>
                        <a:t> с население 100 </a:t>
                      </a:r>
                      <a:r>
                        <a:rPr lang="ru-RU" sz="1100" baseline="0" dirty="0" err="1" smtClean="0"/>
                        <a:t>тыс.+</a:t>
                      </a:r>
                      <a:endParaRPr lang="ru-RU" sz="1100" dirty="0"/>
                    </a:p>
                  </a:txBody>
                  <a:tcPr/>
                </a:tc>
                <a:tc>
                  <a:txBody>
                    <a:bodyPr/>
                    <a:lstStyle/>
                    <a:p>
                      <a:pPr algn="ctr"/>
                      <a:r>
                        <a:rPr lang="en-US" sz="1100" dirty="0" smtClean="0"/>
                        <a:t>75 000</a:t>
                      </a:r>
                      <a:endParaRPr lang="ru-RU"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14 дней</a:t>
                      </a:r>
                    </a:p>
                    <a:p>
                      <a:endParaRPr lang="ru-RU"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&lt;</a:t>
                      </a:r>
                      <a:r>
                        <a:rPr lang="ru-RU" sz="1100" dirty="0" smtClean="0"/>
                        <a:t> </a:t>
                      </a:r>
                      <a:r>
                        <a:rPr lang="en-US" sz="1100" dirty="0" smtClean="0"/>
                        <a:t>4</a:t>
                      </a:r>
                      <a:r>
                        <a:rPr lang="ru-RU" sz="1100" dirty="0" smtClean="0"/>
                        <a:t>5</a:t>
                      </a:r>
                      <a:r>
                        <a:rPr lang="ru-RU" sz="1100" baseline="0" dirty="0" smtClean="0"/>
                        <a:t> 000 000</a:t>
                      </a:r>
                      <a:r>
                        <a:rPr lang="en-US" sz="1100" baseline="0" dirty="0" smtClean="0"/>
                        <a:t> </a:t>
                      </a:r>
                      <a:endParaRPr lang="ru-RU" sz="1100" dirty="0" smtClean="0"/>
                    </a:p>
                    <a:p>
                      <a:endParaRPr lang="ru-RU" sz="1100" dirty="0"/>
                    </a:p>
                  </a:txBody>
                  <a:tcPr/>
                </a:tc>
                <a:tc>
                  <a:txBody>
                    <a:bodyPr/>
                    <a:lstStyle/>
                    <a:p>
                      <a:pPr algn="ctr"/>
                      <a:r>
                        <a:rPr lang="en-US" sz="1100" dirty="0" smtClean="0"/>
                        <a:t>&lt; 675 000</a:t>
                      </a:r>
                      <a:endParaRPr lang="ru-RU" sz="1100" dirty="0"/>
                    </a:p>
                  </a:txBody>
                  <a:tcPr/>
                </a:tc>
                <a:tc>
                  <a:txBody>
                    <a:bodyPr/>
                    <a:lstStyle/>
                    <a:p>
                      <a:pPr algn="ctr"/>
                      <a:r>
                        <a:rPr lang="en-US" sz="1100" b="1" dirty="0" smtClean="0"/>
                        <a:t>5 625 000</a:t>
                      </a:r>
                      <a:endParaRPr lang="ru-RU" sz="1100" b="1" dirty="0"/>
                    </a:p>
                  </a:txBody>
                  <a:tcPr/>
                </a:tc>
                <a:tc>
                  <a:txBody>
                    <a:bodyPr/>
                    <a:lstStyle/>
                    <a:p>
                      <a:pPr algn="ctr"/>
                      <a:r>
                        <a:rPr lang="ru-RU" sz="1100" b="1" dirty="0" smtClean="0">
                          <a:solidFill>
                            <a:schemeClr val="accent6">
                              <a:lumMod val="75000"/>
                            </a:schemeClr>
                          </a:solidFill>
                        </a:rPr>
                        <a:t>20%</a:t>
                      </a:r>
                      <a:endParaRPr lang="ru-RU" sz="1100" b="1" dirty="0">
                        <a:solidFill>
                          <a:schemeClr val="accent6">
                            <a:lumMod val="75000"/>
                          </a:schemeClr>
                        </a:solidFill>
                      </a:endParaRPr>
                    </a:p>
                  </a:txBody>
                  <a:tcPr/>
                </a:tc>
                <a:tc>
                  <a:txBody>
                    <a:bodyPr/>
                    <a:lstStyle/>
                    <a:p>
                      <a:pPr algn="ctr"/>
                      <a:r>
                        <a:rPr lang="en-US" sz="1100" b="1" dirty="0" smtClean="0"/>
                        <a:t>4 500</a:t>
                      </a:r>
                      <a:r>
                        <a:rPr lang="en-US" sz="1100" b="1" baseline="0" dirty="0" smtClean="0"/>
                        <a:t> 000</a:t>
                      </a:r>
                      <a:endParaRPr lang="ru-RU" sz="1100" b="1" dirty="0"/>
                    </a:p>
                  </a:txBody>
                  <a:tcPr/>
                </a:tc>
              </a:tr>
              <a:tr h="761824">
                <a:tc>
                  <a:txBody>
                    <a:bodyPr/>
                    <a:lstStyle/>
                    <a:p>
                      <a:r>
                        <a:rPr lang="ru-RU" sz="1100" dirty="0" smtClean="0"/>
                        <a:t>Вся РФ</a:t>
                      </a:r>
                      <a:endParaRPr lang="ru-RU" sz="1100" dirty="0"/>
                    </a:p>
                  </a:txBody>
                  <a:tcPr/>
                </a:tc>
                <a:tc>
                  <a:txBody>
                    <a:bodyPr/>
                    <a:lstStyle/>
                    <a:p>
                      <a:pPr algn="ctr"/>
                      <a:r>
                        <a:rPr lang="en-US" sz="1100" dirty="0" smtClean="0"/>
                        <a:t>110 000</a:t>
                      </a:r>
                      <a:endParaRPr lang="ru-RU"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14 дней</a:t>
                      </a:r>
                    </a:p>
                    <a:p>
                      <a:endParaRPr lang="ru-RU" sz="1100" dirty="0"/>
                    </a:p>
                  </a:txBody>
                  <a:tcPr/>
                </a:tc>
                <a:tc>
                  <a:txBody>
                    <a:bodyPr/>
                    <a:lstStyle/>
                    <a:p>
                      <a:pPr algn="ctr"/>
                      <a:r>
                        <a:rPr lang="en-US" sz="1100" dirty="0" smtClean="0"/>
                        <a:t>&lt;</a:t>
                      </a:r>
                      <a:r>
                        <a:rPr lang="ru-RU" sz="1100" dirty="0" smtClean="0"/>
                        <a:t> 75</a:t>
                      </a:r>
                      <a:r>
                        <a:rPr lang="ru-RU" sz="1100" baseline="0" dirty="0" smtClean="0"/>
                        <a:t> 000 000</a:t>
                      </a:r>
                      <a:r>
                        <a:rPr lang="en-US" sz="1100" baseline="0" dirty="0" smtClean="0"/>
                        <a:t> </a:t>
                      </a:r>
                      <a:endParaRPr lang="ru-RU" sz="1100" dirty="0"/>
                    </a:p>
                  </a:txBody>
                  <a:tcPr/>
                </a:tc>
                <a:tc>
                  <a:txBody>
                    <a:bodyPr/>
                    <a:lstStyle/>
                    <a:p>
                      <a:pPr algn="ctr"/>
                      <a:r>
                        <a:rPr lang="en-US" sz="1100" dirty="0" smtClean="0"/>
                        <a:t>&lt;1 125 000 </a:t>
                      </a:r>
                      <a:endParaRPr lang="en-US" sz="1100" baseline="0" dirty="0" smtClean="0"/>
                    </a:p>
                    <a:p>
                      <a:endParaRPr lang="ru-RU" sz="1100" dirty="0"/>
                    </a:p>
                  </a:txBody>
                  <a:tcPr/>
                </a:tc>
                <a:tc>
                  <a:txBody>
                    <a:bodyPr/>
                    <a:lstStyle/>
                    <a:p>
                      <a:pPr algn="ctr"/>
                      <a:r>
                        <a:rPr lang="en-US" sz="1100" b="1" dirty="0" smtClean="0"/>
                        <a:t>8 250 000</a:t>
                      </a:r>
                      <a:endParaRPr lang="ru-RU" sz="1100" b="1" dirty="0"/>
                    </a:p>
                  </a:txBody>
                  <a:tcPr/>
                </a:tc>
                <a:tc>
                  <a:txBody>
                    <a:bodyPr/>
                    <a:lstStyle/>
                    <a:p>
                      <a:pPr algn="ctr"/>
                      <a:r>
                        <a:rPr lang="ru-RU" sz="1100" b="1" dirty="0" smtClean="0">
                          <a:solidFill>
                            <a:schemeClr val="accent6">
                              <a:lumMod val="75000"/>
                            </a:schemeClr>
                          </a:solidFill>
                        </a:rPr>
                        <a:t>30%</a:t>
                      </a:r>
                      <a:endParaRPr lang="ru-RU" sz="1100" b="1" dirty="0">
                        <a:solidFill>
                          <a:schemeClr val="accent6">
                            <a:lumMod val="75000"/>
                          </a:schemeClr>
                        </a:solidFill>
                      </a:endParaRPr>
                    </a:p>
                  </a:txBody>
                  <a:tcPr/>
                </a:tc>
                <a:tc>
                  <a:txBody>
                    <a:bodyPr/>
                    <a:lstStyle/>
                    <a:p>
                      <a:pPr algn="ctr"/>
                      <a:r>
                        <a:rPr lang="en-US" sz="1100" b="1" dirty="0" smtClean="0"/>
                        <a:t>5 775 000</a:t>
                      </a:r>
                      <a:endParaRPr lang="ru-RU" sz="1100" b="1" dirty="0"/>
                    </a:p>
                  </a:txBody>
                  <a:tcPr/>
                </a:tc>
              </a:tr>
            </a:tbl>
          </a:graphicData>
        </a:graphic>
      </p:graphicFrame>
    </p:spTree>
    <p:extLst>
      <p:ext uri="{BB962C8B-B14F-4D97-AF65-F5344CB8AC3E}">
        <p14:creationId xmlns:p14="http://schemas.microsoft.com/office/powerpoint/2010/main" val="1736187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Правый нижний угол</a:t>
            </a:r>
            <a:br>
              <a:rPr lang="ru-RU" dirty="0" smtClean="0"/>
            </a:br>
            <a:r>
              <a:rPr lang="ru-RU" dirty="0" smtClean="0"/>
              <a:t>Рекламная площадка</a:t>
            </a:r>
            <a:endParaRPr lang="ru-RU" dirty="0"/>
          </a:p>
        </p:txBody>
      </p:sp>
      <p:sp>
        <p:nvSpPr>
          <p:cNvPr id="8" name="Номер слайда 7"/>
          <p:cNvSpPr>
            <a:spLocks noGrp="1"/>
          </p:cNvSpPr>
          <p:nvPr>
            <p:ph type="sldNum" sz="quarter" idx="4"/>
          </p:nvPr>
        </p:nvSpPr>
        <p:spPr/>
        <p:txBody>
          <a:bodyPr/>
          <a:lstStyle/>
          <a:p>
            <a:r>
              <a:rPr lang="ru-RU" dirty="0" smtClean="0"/>
              <a:t>12</a:t>
            </a:r>
            <a:endParaRPr lang="ru-RU" dirty="0"/>
          </a:p>
        </p:txBody>
      </p:sp>
      <p:sp>
        <p:nvSpPr>
          <p:cNvPr id="5" name="Прямоугольник 4"/>
          <p:cNvSpPr/>
          <p:nvPr/>
        </p:nvSpPr>
        <p:spPr>
          <a:xfrm>
            <a:off x="899592" y="1501041"/>
            <a:ext cx="7344816" cy="2215991"/>
          </a:xfrm>
          <a:prstGeom prst="rect">
            <a:avLst/>
          </a:prstGeom>
        </p:spPr>
        <p:txBody>
          <a:bodyPr wrap="square">
            <a:spAutoFit/>
          </a:bodyPr>
          <a:lstStyle/>
          <a:p>
            <a:r>
              <a:rPr lang="ru-RU" sz="1200" b="1" dirty="0" smtClean="0">
                <a:solidFill>
                  <a:schemeClr val="bg1">
                    <a:lumMod val="50000"/>
                  </a:schemeClr>
                </a:solidFill>
                <a:latin typeface="Tahoma" pitchFamily="34" charset="0"/>
                <a:cs typeface="Tahoma" pitchFamily="34" charset="0"/>
              </a:rPr>
              <a:t>Баннер в правом нижнем углу </a:t>
            </a:r>
            <a:r>
              <a:rPr lang="ru-RU" sz="1200" dirty="0" smtClean="0">
                <a:solidFill>
                  <a:schemeClr val="bg1">
                    <a:lumMod val="50000"/>
                  </a:schemeClr>
                </a:solidFill>
                <a:latin typeface="Tahoma" pitchFamily="34" charset="0"/>
                <a:cs typeface="Tahoma" pitchFamily="34" charset="0"/>
              </a:rPr>
              <a:t>– это наиболее эффективное для продвижения расположение рекламного баннера с высокими показателями </a:t>
            </a:r>
            <a:r>
              <a:rPr lang="en-US" sz="1200" dirty="0" smtClean="0">
                <a:solidFill>
                  <a:schemeClr val="bg1">
                    <a:lumMod val="50000"/>
                  </a:schemeClr>
                </a:solidFill>
                <a:latin typeface="Tahoma" pitchFamily="34" charset="0"/>
                <a:cs typeface="Tahoma" pitchFamily="34" charset="0"/>
              </a:rPr>
              <a:t>CTR</a:t>
            </a:r>
            <a:r>
              <a:rPr lang="ru-RU" sz="1200" dirty="0" smtClean="0">
                <a:solidFill>
                  <a:schemeClr val="bg1">
                    <a:lumMod val="50000"/>
                  </a:schemeClr>
                </a:solidFill>
                <a:latin typeface="Tahoma" pitchFamily="34" charset="0"/>
                <a:cs typeface="Tahoma" pitchFamily="34" charset="0"/>
              </a:rPr>
              <a:t>.</a:t>
            </a:r>
          </a:p>
          <a:p>
            <a:r>
              <a:rPr lang="ru-RU" sz="1200" dirty="0" smtClean="0">
                <a:solidFill>
                  <a:schemeClr val="bg1">
                    <a:lumMod val="50000"/>
                  </a:schemeClr>
                </a:solidFill>
                <a:latin typeface="Tahoma" pitchFamily="34" charset="0"/>
                <a:cs typeface="Tahoma" pitchFamily="34" charset="0"/>
              </a:rPr>
              <a:t>Средний СТ</a:t>
            </a:r>
            <a:r>
              <a:rPr lang="en-US" sz="1200" dirty="0" smtClean="0">
                <a:solidFill>
                  <a:schemeClr val="bg1">
                    <a:lumMod val="50000"/>
                  </a:schemeClr>
                </a:solidFill>
                <a:latin typeface="Tahoma" pitchFamily="34" charset="0"/>
                <a:cs typeface="Tahoma" pitchFamily="34" charset="0"/>
              </a:rPr>
              <a:t>R – </a:t>
            </a:r>
            <a:r>
              <a:rPr lang="ru-RU" sz="1200" dirty="0" smtClean="0">
                <a:solidFill>
                  <a:schemeClr val="bg1">
                    <a:lumMod val="50000"/>
                  </a:schemeClr>
                </a:solidFill>
                <a:latin typeface="Tahoma" pitchFamily="34" charset="0"/>
                <a:cs typeface="Tahoma" pitchFamily="34" charset="0"/>
              </a:rPr>
              <a:t>3 </a:t>
            </a:r>
            <a:r>
              <a:rPr lang="en-US" sz="1200" dirty="0" smtClean="0">
                <a:solidFill>
                  <a:schemeClr val="bg1">
                    <a:lumMod val="50000"/>
                  </a:schemeClr>
                </a:solidFill>
                <a:latin typeface="Tahoma" pitchFamily="34" charset="0"/>
                <a:cs typeface="Tahoma" pitchFamily="34" charset="0"/>
              </a:rPr>
              <a:t>%</a:t>
            </a:r>
          </a:p>
          <a:p>
            <a:r>
              <a:rPr lang="ru-RU" sz="1200" dirty="0" smtClean="0">
                <a:solidFill>
                  <a:schemeClr val="bg1">
                    <a:lumMod val="50000"/>
                  </a:schemeClr>
                </a:solidFill>
                <a:latin typeface="Tahoma" pitchFamily="34" charset="0"/>
                <a:cs typeface="Tahoma" pitchFamily="34" charset="0"/>
              </a:rPr>
              <a:t>Средняя конверсия – 29,5%</a:t>
            </a:r>
          </a:p>
          <a:p>
            <a:r>
              <a:rPr lang="ru-RU" sz="1200" b="1" dirty="0" smtClean="0">
                <a:solidFill>
                  <a:schemeClr val="bg1">
                    <a:lumMod val="50000"/>
                  </a:schemeClr>
                </a:solidFill>
                <a:latin typeface="Tahoma" pitchFamily="34" charset="0"/>
                <a:cs typeface="Tahoma" pitchFamily="34" charset="0"/>
              </a:rPr>
              <a:t>Стоимость размещения:</a:t>
            </a:r>
          </a:p>
          <a:p>
            <a:r>
              <a:rPr lang="ru-RU" sz="1200" dirty="0" smtClean="0">
                <a:solidFill>
                  <a:schemeClr val="bg1">
                    <a:lumMod val="50000"/>
                  </a:schemeClr>
                </a:solidFill>
                <a:latin typeface="Tahoma" pitchFamily="34" charset="0"/>
                <a:cs typeface="Tahoma" pitchFamily="34" charset="0"/>
              </a:rPr>
              <a:t>1 неделя - 144 руб./1 терминал/без ротации</a:t>
            </a:r>
          </a:p>
          <a:p>
            <a:r>
              <a:rPr lang="ru-RU" sz="1200" dirty="0" smtClean="0">
                <a:solidFill>
                  <a:schemeClr val="bg1">
                    <a:lumMod val="50000"/>
                  </a:schemeClr>
                </a:solidFill>
                <a:latin typeface="Tahoma" pitchFamily="34" charset="0"/>
                <a:cs typeface="Tahoma" pitchFamily="34" charset="0"/>
              </a:rPr>
              <a:t>1 месяц – 576 руб./1 терминал/без ротации</a:t>
            </a:r>
          </a:p>
          <a:p>
            <a:endParaRPr lang="ru-RU" sz="1200" dirty="0" smtClean="0">
              <a:solidFill>
                <a:schemeClr val="bg1">
                  <a:lumMod val="50000"/>
                </a:schemeClr>
              </a:solidFill>
              <a:latin typeface="Tahoma" pitchFamily="34" charset="0"/>
              <a:cs typeface="Tahoma" pitchFamily="34" charset="0"/>
            </a:endParaRPr>
          </a:p>
          <a:p>
            <a:endParaRPr lang="ru-RU" sz="1400" dirty="0" smtClean="0">
              <a:solidFill>
                <a:schemeClr val="bg1">
                  <a:lumMod val="50000"/>
                </a:schemeClr>
              </a:solidFill>
              <a:latin typeface="Tahoma" pitchFamily="34" charset="0"/>
              <a:cs typeface="Tahoma" pitchFamily="34" charset="0"/>
            </a:endParaRPr>
          </a:p>
          <a:p>
            <a:endParaRPr lang="ru-RU" sz="1400" dirty="0" smtClean="0">
              <a:solidFill>
                <a:schemeClr val="bg1">
                  <a:lumMod val="50000"/>
                </a:schemeClr>
              </a:solidFill>
              <a:latin typeface="Tahoma" pitchFamily="34" charset="0"/>
              <a:cs typeface="Tahoma" pitchFamily="34" charset="0"/>
            </a:endParaRPr>
          </a:p>
          <a:p>
            <a:endParaRPr lang="ru-RU" sz="1400" dirty="0" smtClean="0">
              <a:solidFill>
                <a:schemeClr val="bg1">
                  <a:lumMod val="50000"/>
                </a:schemeClr>
              </a:solidFill>
              <a:latin typeface="Tahoma" pitchFamily="34" charset="0"/>
              <a:cs typeface="Tahoma" pitchFamily="34" charset="0"/>
            </a:endParaRPr>
          </a:p>
        </p:txBody>
      </p:sp>
      <p:pic>
        <p:nvPicPr>
          <p:cNvPr id="5122" name="Picture 2" descr="C:\Documents and Settings\e.dryakhlova\Рабочий стол\свалка\Apple\12.jpg"/>
          <p:cNvPicPr>
            <a:picLocks noChangeAspect="1" noChangeArrowheads="1"/>
          </p:cNvPicPr>
          <p:nvPr/>
        </p:nvPicPr>
        <p:blipFill>
          <a:blip r:embed="rId2" cstate="print"/>
          <a:srcRect t="39170" r="3677" b="5945"/>
          <a:stretch>
            <a:fillRect/>
          </a:stretch>
        </p:blipFill>
        <p:spPr bwMode="auto">
          <a:xfrm>
            <a:off x="179512" y="2924944"/>
            <a:ext cx="8424936" cy="3600400"/>
          </a:xfrm>
          <a:prstGeom prst="rect">
            <a:avLst/>
          </a:prstGeom>
          <a:noFill/>
        </p:spPr>
      </p:pic>
    </p:spTree>
    <p:extLst>
      <p:ext uri="{BB962C8B-B14F-4D97-AF65-F5344CB8AC3E}">
        <p14:creationId xmlns:p14="http://schemas.microsoft.com/office/powerpoint/2010/main" val="1596101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76672"/>
            <a:ext cx="7258072" cy="1008112"/>
          </a:xfrm>
        </p:spPr>
        <p:txBody>
          <a:bodyPr>
            <a:normAutofit fontScale="90000"/>
          </a:bodyPr>
          <a:lstStyle/>
          <a:p>
            <a:r>
              <a:rPr lang="ru-RU" dirty="0" smtClean="0"/>
              <a:t>Стоимость размещения с учетом </a:t>
            </a:r>
            <a:r>
              <a:rPr lang="ru-RU" dirty="0" err="1" smtClean="0"/>
              <a:t>геотаргетинга</a:t>
            </a:r>
            <a:r>
              <a:rPr lang="ru-RU" dirty="0" smtClean="0"/>
              <a:t/>
            </a:r>
            <a:br>
              <a:rPr lang="ru-RU" dirty="0" smtClean="0"/>
            </a:br>
            <a:r>
              <a:rPr lang="ru-RU" dirty="0" smtClean="0">
                <a:solidFill>
                  <a:srgbClr val="FB9205"/>
                </a:solidFill>
              </a:rPr>
              <a:t>(ротация ½)</a:t>
            </a:r>
            <a:r>
              <a:rPr lang="ru-RU" dirty="0" smtClean="0"/>
              <a:t/>
            </a:r>
            <a:br>
              <a:rPr lang="ru-RU" dirty="0" smtClean="0"/>
            </a:br>
            <a:endParaRPr lang="ru-RU" dirty="0"/>
          </a:p>
        </p:txBody>
      </p:sp>
      <p:sp>
        <p:nvSpPr>
          <p:cNvPr id="8" name="Номер слайда 7"/>
          <p:cNvSpPr>
            <a:spLocks noGrp="1"/>
          </p:cNvSpPr>
          <p:nvPr>
            <p:ph type="sldNum" sz="quarter" idx="4"/>
          </p:nvPr>
        </p:nvSpPr>
        <p:spPr/>
        <p:txBody>
          <a:bodyPr/>
          <a:lstStyle/>
          <a:p>
            <a:r>
              <a:rPr lang="ru-RU" dirty="0" smtClean="0"/>
              <a:t>1</a:t>
            </a:r>
            <a:r>
              <a:rPr lang="en-US" dirty="0" smtClean="0"/>
              <a:t>3</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957012065"/>
              </p:ext>
            </p:extLst>
          </p:nvPr>
        </p:nvGraphicFramePr>
        <p:xfrm>
          <a:off x="539552" y="2205176"/>
          <a:ext cx="7992888" cy="2880008"/>
        </p:xfrm>
        <a:graphic>
          <a:graphicData uri="http://schemas.openxmlformats.org/drawingml/2006/table">
            <a:tbl>
              <a:tblPr firstRow="1" bandRow="1">
                <a:tableStyleId>{5C22544A-7EE6-4342-B048-85BDC9FD1C3A}</a:tableStyleId>
              </a:tblPr>
              <a:tblGrid>
                <a:gridCol w="1268273"/>
                <a:gridCol w="1258368"/>
                <a:gridCol w="1152336"/>
                <a:gridCol w="1666222"/>
                <a:gridCol w="1358976"/>
                <a:gridCol w="1288713"/>
              </a:tblGrid>
              <a:tr h="576064">
                <a:tc>
                  <a:txBody>
                    <a:bodyPr/>
                    <a:lstStyle/>
                    <a:p>
                      <a:r>
                        <a:rPr lang="ru-RU" sz="1100" b="1" dirty="0" smtClean="0"/>
                        <a:t>География</a:t>
                      </a:r>
                      <a:endParaRPr lang="ru-RU" sz="1100" b="1" dirty="0"/>
                    </a:p>
                  </a:txBody>
                  <a:tcPr/>
                </a:tc>
                <a:tc>
                  <a:txBody>
                    <a:bodyPr/>
                    <a:lstStyle/>
                    <a:p>
                      <a:r>
                        <a:rPr lang="ru-RU" sz="1100" b="1" dirty="0" smtClean="0"/>
                        <a:t>Кол-во терминалов</a:t>
                      </a:r>
                      <a:endParaRPr lang="ru-RU" sz="1100" b="1" dirty="0"/>
                    </a:p>
                  </a:txBody>
                  <a:tcPr/>
                </a:tc>
                <a:tc>
                  <a:txBody>
                    <a:bodyPr/>
                    <a:lstStyle/>
                    <a:p>
                      <a:r>
                        <a:rPr lang="ru-RU" sz="1100" b="1" dirty="0" smtClean="0"/>
                        <a:t>Период</a:t>
                      </a:r>
                      <a:r>
                        <a:rPr lang="ru-RU" sz="1100" b="1" baseline="0" dirty="0" smtClean="0"/>
                        <a:t> размещения</a:t>
                      </a:r>
                      <a:endParaRPr lang="ru-RU" sz="1100" b="1" dirty="0"/>
                    </a:p>
                  </a:txBody>
                  <a:tcPr/>
                </a:tc>
                <a:tc>
                  <a:txBody>
                    <a:bodyPr/>
                    <a:lstStyle/>
                    <a:p>
                      <a:r>
                        <a:rPr lang="ru-RU" sz="1100" b="1" dirty="0" smtClean="0"/>
                        <a:t>Количество</a:t>
                      </a:r>
                      <a:r>
                        <a:rPr lang="ru-RU" sz="1100" b="1" baseline="0" dirty="0" smtClean="0"/>
                        <a:t> показов за период (прогноз)</a:t>
                      </a:r>
                      <a:endParaRPr lang="ru-RU" sz="1100" b="1" dirty="0"/>
                    </a:p>
                  </a:txBody>
                  <a:tcPr/>
                </a:tc>
                <a:tc>
                  <a:txBody>
                    <a:bodyPr/>
                    <a:lstStyle/>
                    <a:p>
                      <a:r>
                        <a:rPr lang="ru-RU" sz="1100" b="1" dirty="0" smtClean="0"/>
                        <a:t> Клики (прогноз)</a:t>
                      </a:r>
                      <a:endParaRPr lang="ru-RU" sz="1100" b="1" dirty="0"/>
                    </a:p>
                  </a:txBody>
                  <a:tcPr/>
                </a:tc>
                <a:tc>
                  <a:txBody>
                    <a:bodyPr/>
                    <a:lstStyle/>
                    <a:p>
                      <a:r>
                        <a:rPr lang="ru-RU" sz="1100" b="1" dirty="0" smtClean="0"/>
                        <a:t>Стоимость</a:t>
                      </a:r>
                    </a:p>
                    <a:p>
                      <a:r>
                        <a:rPr lang="ru-RU" sz="1100" b="1" dirty="0" smtClean="0"/>
                        <a:t>размещения, руб.</a:t>
                      </a:r>
                      <a:endParaRPr lang="ru-RU" sz="1100" b="1" dirty="0"/>
                    </a:p>
                  </a:txBody>
                  <a:tcPr/>
                </a:tc>
              </a:tr>
              <a:tr h="761824">
                <a:tc>
                  <a:txBody>
                    <a:bodyPr/>
                    <a:lstStyle/>
                    <a:p>
                      <a:r>
                        <a:rPr lang="ru-RU" sz="1100" dirty="0" smtClean="0"/>
                        <a:t>Москва, </a:t>
                      </a:r>
                      <a:r>
                        <a:rPr lang="ru-RU" sz="1100" dirty="0" err="1" smtClean="0"/>
                        <a:t>МО+города</a:t>
                      </a:r>
                      <a:r>
                        <a:rPr lang="ru-RU" sz="1100" dirty="0" smtClean="0"/>
                        <a:t> миллионники</a:t>
                      </a:r>
                      <a:endParaRPr lang="ru-RU" sz="1100" dirty="0"/>
                    </a:p>
                  </a:txBody>
                  <a:tcPr/>
                </a:tc>
                <a:tc>
                  <a:txBody>
                    <a:bodyPr/>
                    <a:lstStyle/>
                    <a:p>
                      <a:pPr algn="ctr"/>
                      <a:r>
                        <a:rPr lang="en-US" sz="1100" dirty="0" smtClean="0"/>
                        <a:t>37</a:t>
                      </a:r>
                      <a:r>
                        <a:rPr lang="en-US" sz="1100" baseline="0" dirty="0" smtClean="0"/>
                        <a:t> 000</a:t>
                      </a:r>
                      <a:endParaRPr lang="ru-RU" sz="1100" dirty="0"/>
                    </a:p>
                  </a:txBody>
                  <a:tcPr/>
                </a:tc>
                <a:tc>
                  <a:txBody>
                    <a:bodyPr/>
                    <a:lstStyle/>
                    <a:p>
                      <a:r>
                        <a:rPr lang="ru-RU" sz="1100" dirty="0" smtClean="0"/>
                        <a:t>14 дней</a:t>
                      </a:r>
                      <a:endParaRPr lang="ru-RU"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FB9205"/>
                          </a:solidFill>
                        </a:rPr>
                        <a:t>&lt;</a:t>
                      </a:r>
                      <a:r>
                        <a:rPr lang="ru-RU" sz="1100" dirty="0" smtClean="0">
                          <a:solidFill>
                            <a:srgbClr val="FB9205"/>
                          </a:solidFill>
                        </a:rPr>
                        <a:t> 14</a:t>
                      </a:r>
                      <a:r>
                        <a:rPr lang="en-US" sz="1100" baseline="0" dirty="0" smtClean="0">
                          <a:solidFill>
                            <a:srgbClr val="FB9205"/>
                          </a:solidFill>
                        </a:rPr>
                        <a:t> 000 000</a:t>
                      </a:r>
                      <a:endParaRPr lang="ru-RU" sz="1100" dirty="0" smtClean="0">
                        <a:solidFill>
                          <a:srgbClr val="FB9205"/>
                        </a:solidFill>
                      </a:endParaRPr>
                    </a:p>
                    <a:p>
                      <a:endParaRPr lang="ru-RU" sz="1100" dirty="0">
                        <a:solidFill>
                          <a:srgbClr val="FB9205"/>
                        </a:solidFill>
                      </a:endParaRPr>
                    </a:p>
                  </a:txBody>
                  <a:tcPr/>
                </a:tc>
                <a:tc>
                  <a:txBody>
                    <a:bodyPr/>
                    <a:lstStyle/>
                    <a:p>
                      <a:pPr algn="ctr"/>
                      <a:r>
                        <a:rPr lang="en-US" sz="1100" dirty="0" smtClean="0">
                          <a:solidFill>
                            <a:srgbClr val="FB9205"/>
                          </a:solidFill>
                        </a:rPr>
                        <a:t>&lt;</a:t>
                      </a:r>
                      <a:r>
                        <a:rPr lang="ru-RU" sz="1100" dirty="0" smtClean="0">
                          <a:solidFill>
                            <a:srgbClr val="FB9205"/>
                          </a:solidFill>
                        </a:rPr>
                        <a:t> 420 000</a:t>
                      </a:r>
                      <a:endParaRPr lang="ru-RU" sz="1100" dirty="0">
                        <a:solidFill>
                          <a:srgbClr val="FB9205"/>
                        </a:solidFill>
                      </a:endParaRPr>
                    </a:p>
                  </a:txBody>
                  <a:tcPr/>
                </a:tc>
                <a:tc>
                  <a:txBody>
                    <a:bodyPr/>
                    <a:lstStyle/>
                    <a:p>
                      <a:pPr algn="ctr"/>
                      <a:r>
                        <a:rPr lang="ru-RU" sz="1100" b="1" dirty="0" smtClean="0"/>
                        <a:t>5</a:t>
                      </a:r>
                      <a:r>
                        <a:rPr lang="ru-RU" sz="1100" b="1" baseline="0" dirty="0" smtClean="0"/>
                        <a:t> 328 000</a:t>
                      </a:r>
                      <a:endParaRPr lang="ru-RU" sz="1100" b="1" dirty="0"/>
                    </a:p>
                  </a:txBody>
                  <a:tcPr/>
                </a:tc>
              </a:tr>
              <a:tr h="761824">
                <a:tc>
                  <a:txBody>
                    <a:bodyPr/>
                    <a:lstStyle/>
                    <a:p>
                      <a:r>
                        <a:rPr lang="ru-RU" sz="1100" dirty="0" smtClean="0"/>
                        <a:t>Москва,</a:t>
                      </a:r>
                      <a:r>
                        <a:rPr lang="ru-RU" sz="1100" baseline="0" dirty="0" smtClean="0"/>
                        <a:t> </a:t>
                      </a:r>
                      <a:r>
                        <a:rPr lang="ru-RU" sz="1100" baseline="0" dirty="0" err="1" smtClean="0"/>
                        <a:t>МО+города</a:t>
                      </a:r>
                      <a:r>
                        <a:rPr lang="ru-RU" sz="1100" baseline="0" dirty="0" smtClean="0"/>
                        <a:t> с население 100 </a:t>
                      </a:r>
                      <a:r>
                        <a:rPr lang="ru-RU" sz="1100" baseline="0" dirty="0" err="1" smtClean="0"/>
                        <a:t>тыс.+</a:t>
                      </a:r>
                      <a:endParaRPr lang="ru-RU" sz="1100" dirty="0"/>
                    </a:p>
                  </a:txBody>
                  <a:tcPr/>
                </a:tc>
                <a:tc>
                  <a:txBody>
                    <a:bodyPr/>
                    <a:lstStyle/>
                    <a:p>
                      <a:pPr algn="ctr"/>
                      <a:r>
                        <a:rPr lang="en-US" sz="1100" dirty="0" smtClean="0"/>
                        <a:t>75 000</a:t>
                      </a:r>
                      <a:endParaRPr lang="ru-RU"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14 дней</a:t>
                      </a:r>
                    </a:p>
                    <a:p>
                      <a:endParaRPr lang="ru-RU"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FB9205"/>
                          </a:solidFill>
                        </a:rPr>
                        <a:t>&lt;</a:t>
                      </a:r>
                      <a:r>
                        <a:rPr lang="ru-RU" sz="1100" dirty="0" smtClean="0">
                          <a:solidFill>
                            <a:srgbClr val="FB9205"/>
                          </a:solidFill>
                        </a:rPr>
                        <a:t> 22 500 000</a:t>
                      </a:r>
                    </a:p>
                    <a:p>
                      <a:endParaRPr lang="ru-RU" sz="1100" dirty="0">
                        <a:solidFill>
                          <a:srgbClr val="FB9205"/>
                        </a:solidFill>
                      </a:endParaRPr>
                    </a:p>
                  </a:txBody>
                  <a:tcPr/>
                </a:tc>
                <a:tc>
                  <a:txBody>
                    <a:bodyPr/>
                    <a:lstStyle/>
                    <a:p>
                      <a:pPr algn="ctr"/>
                      <a:r>
                        <a:rPr lang="en-US" sz="1100" dirty="0" smtClean="0">
                          <a:solidFill>
                            <a:srgbClr val="FB9205"/>
                          </a:solidFill>
                        </a:rPr>
                        <a:t>&lt;</a:t>
                      </a:r>
                      <a:r>
                        <a:rPr lang="ru-RU" sz="1100" dirty="0" smtClean="0">
                          <a:solidFill>
                            <a:srgbClr val="FB9205"/>
                          </a:solidFill>
                        </a:rPr>
                        <a:t> 562 500</a:t>
                      </a:r>
                      <a:endParaRPr lang="ru-RU" sz="1100" dirty="0">
                        <a:solidFill>
                          <a:srgbClr val="FB9205"/>
                        </a:solidFill>
                      </a:endParaRPr>
                    </a:p>
                  </a:txBody>
                  <a:tcPr/>
                </a:tc>
                <a:tc>
                  <a:txBody>
                    <a:bodyPr/>
                    <a:lstStyle/>
                    <a:p>
                      <a:pPr algn="ctr"/>
                      <a:r>
                        <a:rPr lang="ru-RU" sz="1100" b="1" dirty="0" smtClean="0"/>
                        <a:t>10 800 000</a:t>
                      </a:r>
                      <a:endParaRPr lang="ru-RU" sz="1100" b="1" dirty="0"/>
                    </a:p>
                  </a:txBody>
                  <a:tcPr/>
                </a:tc>
              </a:tr>
              <a:tr h="761824">
                <a:tc>
                  <a:txBody>
                    <a:bodyPr/>
                    <a:lstStyle/>
                    <a:p>
                      <a:r>
                        <a:rPr lang="ru-RU" sz="1100" dirty="0" smtClean="0"/>
                        <a:t>Вся РФ</a:t>
                      </a:r>
                      <a:endParaRPr lang="ru-RU" sz="1100" dirty="0"/>
                    </a:p>
                  </a:txBody>
                  <a:tcPr/>
                </a:tc>
                <a:tc>
                  <a:txBody>
                    <a:bodyPr/>
                    <a:lstStyle/>
                    <a:p>
                      <a:pPr algn="ctr"/>
                      <a:r>
                        <a:rPr lang="en-US" sz="1100" dirty="0" smtClean="0"/>
                        <a:t>110 000</a:t>
                      </a:r>
                      <a:endParaRPr lang="ru-RU"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14 дней</a:t>
                      </a:r>
                    </a:p>
                    <a:p>
                      <a:endParaRPr lang="ru-RU" sz="1100" dirty="0"/>
                    </a:p>
                  </a:txBody>
                  <a:tcPr/>
                </a:tc>
                <a:tc>
                  <a:txBody>
                    <a:bodyPr/>
                    <a:lstStyle/>
                    <a:p>
                      <a:pPr algn="ctr"/>
                      <a:r>
                        <a:rPr lang="en-US" sz="1100" dirty="0" smtClean="0">
                          <a:solidFill>
                            <a:srgbClr val="FB9205"/>
                          </a:solidFill>
                        </a:rPr>
                        <a:t>&lt;</a:t>
                      </a:r>
                      <a:r>
                        <a:rPr lang="ru-RU" sz="1100" dirty="0" smtClean="0">
                          <a:solidFill>
                            <a:srgbClr val="FB9205"/>
                          </a:solidFill>
                        </a:rPr>
                        <a:t> 37 500 000</a:t>
                      </a:r>
                      <a:endParaRPr lang="ru-RU" sz="1100" dirty="0">
                        <a:solidFill>
                          <a:srgbClr val="FB9205"/>
                        </a:solidFill>
                      </a:endParaRPr>
                    </a:p>
                  </a:txBody>
                  <a:tcPr/>
                </a:tc>
                <a:tc>
                  <a:txBody>
                    <a:bodyPr/>
                    <a:lstStyle/>
                    <a:p>
                      <a:pPr algn="ctr"/>
                      <a:r>
                        <a:rPr lang="en-US" sz="1100" dirty="0" smtClean="0">
                          <a:solidFill>
                            <a:srgbClr val="FB9205"/>
                          </a:solidFill>
                        </a:rPr>
                        <a:t>&lt;</a:t>
                      </a:r>
                      <a:r>
                        <a:rPr lang="ru-RU" sz="1100" dirty="0" smtClean="0">
                          <a:solidFill>
                            <a:srgbClr val="FB9205"/>
                          </a:solidFill>
                        </a:rPr>
                        <a:t> 1 125 000</a:t>
                      </a:r>
                      <a:endParaRPr lang="en-US" sz="1100" baseline="0" dirty="0" smtClean="0">
                        <a:solidFill>
                          <a:srgbClr val="FB9205"/>
                        </a:solidFill>
                      </a:endParaRPr>
                    </a:p>
                    <a:p>
                      <a:endParaRPr lang="ru-RU" sz="1100" dirty="0">
                        <a:solidFill>
                          <a:srgbClr val="FB9205"/>
                        </a:solidFill>
                      </a:endParaRPr>
                    </a:p>
                  </a:txBody>
                  <a:tcPr/>
                </a:tc>
                <a:tc>
                  <a:txBody>
                    <a:bodyPr/>
                    <a:lstStyle/>
                    <a:p>
                      <a:pPr algn="ctr"/>
                      <a:r>
                        <a:rPr lang="ru-RU" sz="1100" b="1" dirty="0" smtClean="0"/>
                        <a:t>15 840 000</a:t>
                      </a:r>
                      <a:endParaRPr lang="ru-RU" sz="1100" b="1" dirty="0"/>
                    </a:p>
                  </a:txBody>
                  <a:tcPr/>
                </a:tc>
              </a:tr>
            </a:tbl>
          </a:graphicData>
        </a:graphic>
      </p:graphicFrame>
    </p:spTree>
    <p:extLst>
      <p:ext uri="{BB962C8B-B14F-4D97-AF65-F5344CB8AC3E}">
        <p14:creationId xmlns:p14="http://schemas.microsoft.com/office/powerpoint/2010/main" val="2425087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472422"/>
            <a:ext cx="7258072" cy="868346"/>
          </a:xfrm>
        </p:spPr>
        <p:txBody>
          <a:bodyPr>
            <a:normAutofit fontScale="90000"/>
          </a:bodyPr>
          <a:lstStyle/>
          <a:p>
            <a:r>
              <a:rPr lang="ru-RU" sz="3100" dirty="0" smtClean="0"/>
              <a:t>Баннер на завершении платежа</a:t>
            </a:r>
            <a:r>
              <a:rPr lang="ru-RU" dirty="0" smtClean="0"/>
              <a:t/>
            </a:r>
            <a:br>
              <a:rPr lang="ru-RU" dirty="0" smtClean="0"/>
            </a:br>
            <a:endParaRPr lang="ru-RU" dirty="0"/>
          </a:p>
        </p:txBody>
      </p:sp>
      <p:sp>
        <p:nvSpPr>
          <p:cNvPr id="8" name="Номер слайда 7"/>
          <p:cNvSpPr>
            <a:spLocks noGrp="1"/>
          </p:cNvSpPr>
          <p:nvPr>
            <p:ph type="sldNum" sz="quarter" idx="4"/>
          </p:nvPr>
        </p:nvSpPr>
        <p:spPr/>
        <p:txBody>
          <a:bodyPr/>
          <a:lstStyle/>
          <a:p>
            <a:r>
              <a:rPr lang="ru-RU" dirty="0" smtClean="0"/>
              <a:t>14</a:t>
            </a:r>
            <a:endParaRPr lang="ru-RU" dirty="0"/>
          </a:p>
        </p:txBody>
      </p:sp>
      <p:sp>
        <p:nvSpPr>
          <p:cNvPr id="5" name="Прямоугольник 4"/>
          <p:cNvSpPr/>
          <p:nvPr/>
        </p:nvSpPr>
        <p:spPr>
          <a:xfrm>
            <a:off x="323528" y="2136338"/>
            <a:ext cx="7344816" cy="2000548"/>
          </a:xfrm>
          <a:prstGeom prst="rect">
            <a:avLst/>
          </a:prstGeom>
        </p:spPr>
        <p:txBody>
          <a:bodyPr wrap="square">
            <a:spAutoFit/>
          </a:bodyPr>
          <a:lstStyle/>
          <a:p>
            <a:r>
              <a:rPr lang="ru-RU" sz="1200" dirty="0" smtClean="0">
                <a:solidFill>
                  <a:schemeClr val="bg1">
                    <a:lumMod val="50000"/>
                  </a:schemeClr>
                </a:solidFill>
                <a:latin typeface="Tahoma" pitchFamily="34" charset="0"/>
                <a:cs typeface="Tahoma" pitchFamily="34" charset="0"/>
              </a:rPr>
              <a:t>Баннер показывается после оплаты </a:t>
            </a:r>
          </a:p>
          <a:p>
            <a:r>
              <a:rPr lang="ru-RU" sz="1200" dirty="0" smtClean="0">
                <a:solidFill>
                  <a:schemeClr val="bg1">
                    <a:lumMod val="50000"/>
                  </a:schemeClr>
                </a:solidFill>
                <a:latin typeface="Tahoma" pitchFamily="34" charset="0"/>
                <a:cs typeface="Tahoma" pitchFamily="34" charset="0"/>
              </a:rPr>
              <a:t>во время печати чека.</a:t>
            </a:r>
          </a:p>
          <a:p>
            <a:r>
              <a:rPr lang="ru-RU" sz="1200" dirty="0" smtClean="0">
                <a:solidFill>
                  <a:schemeClr val="bg1">
                    <a:lumMod val="50000"/>
                  </a:schemeClr>
                </a:solidFill>
                <a:latin typeface="Tahoma" pitchFamily="34" charset="0"/>
                <a:cs typeface="Tahoma" pitchFamily="34" charset="0"/>
              </a:rPr>
              <a:t>Среднее время показа: 7 сек.</a:t>
            </a:r>
          </a:p>
          <a:p>
            <a:r>
              <a:rPr lang="ru-RU" sz="1200" dirty="0" smtClean="0">
                <a:solidFill>
                  <a:schemeClr val="bg1">
                    <a:lumMod val="50000"/>
                  </a:schemeClr>
                </a:solidFill>
                <a:latin typeface="Tahoma" pitchFamily="34" charset="0"/>
                <a:cs typeface="Tahoma" pitchFamily="34" charset="0"/>
              </a:rPr>
              <a:t>Средний СТ</a:t>
            </a:r>
            <a:r>
              <a:rPr lang="en-US" sz="1200" dirty="0" smtClean="0">
                <a:solidFill>
                  <a:schemeClr val="bg1">
                    <a:lumMod val="50000"/>
                  </a:schemeClr>
                </a:solidFill>
                <a:latin typeface="Tahoma" pitchFamily="34" charset="0"/>
                <a:cs typeface="Tahoma" pitchFamily="34" charset="0"/>
              </a:rPr>
              <a:t>R – </a:t>
            </a:r>
            <a:r>
              <a:rPr lang="ru-RU" sz="1200" dirty="0">
                <a:solidFill>
                  <a:schemeClr val="bg1">
                    <a:lumMod val="50000"/>
                  </a:schemeClr>
                </a:solidFill>
                <a:latin typeface="Tahoma" pitchFamily="34" charset="0"/>
                <a:cs typeface="Tahoma" pitchFamily="34" charset="0"/>
              </a:rPr>
              <a:t>2</a:t>
            </a:r>
            <a:r>
              <a:rPr lang="ru-RU" sz="1200" dirty="0" smtClean="0">
                <a:solidFill>
                  <a:schemeClr val="bg1">
                    <a:lumMod val="50000"/>
                  </a:schemeClr>
                </a:solidFill>
                <a:latin typeface="Tahoma" pitchFamily="34" charset="0"/>
                <a:cs typeface="Tahoma" pitchFamily="34" charset="0"/>
              </a:rPr>
              <a:t>,5 </a:t>
            </a:r>
            <a:r>
              <a:rPr lang="en-US" sz="1200" dirty="0" smtClean="0">
                <a:solidFill>
                  <a:schemeClr val="bg1">
                    <a:lumMod val="50000"/>
                  </a:schemeClr>
                </a:solidFill>
                <a:latin typeface="Tahoma" pitchFamily="34" charset="0"/>
                <a:cs typeface="Tahoma" pitchFamily="34" charset="0"/>
              </a:rPr>
              <a:t>%</a:t>
            </a:r>
            <a:endParaRPr lang="ru-RU" sz="1200" dirty="0" smtClean="0">
              <a:solidFill>
                <a:schemeClr val="bg1">
                  <a:lumMod val="50000"/>
                </a:schemeClr>
              </a:solidFill>
              <a:latin typeface="Tahoma" pitchFamily="34" charset="0"/>
              <a:cs typeface="Tahoma" pitchFamily="34" charset="0"/>
            </a:endParaRPr>
          </a:p>
          <a:p>
            <a:r>
              <a:rPr lang="ru-RU" sz="1200" dirty="0" smtClean="0">
                <a:solidFill>
                  <a:schemeClr val="bg1">
                    <a:lumMod val="50000"/>
                  </a:schemeClr>
                </a:solidFill>
                <a:latin typeface="Tahoma" pitchFamily="34" charset="0"/>
                <a:cs typeface="Tahoma" pitchFamily="34" charset="0"/>
              </a:rPr>
              <a:t>Средняя конверсия – 25,2%</a:t>
            </a:r>
            <a:endParaRPr lang="en-US" sz="1200" dirty="0" smtClean="0">
              <a:solidFill>
                <a:schemeClr val="bg1">
                  <a:lumMod val="50000"/>
                </a:schemeClr>
              </a:solidFill>
              <a:latin typeface="Tahoma" pitchFamily="34" charset="0"/>
              <a:cs typeface="Tahoma" pitchFamily="34" charset="0"/>
            </a:endParaRPr>
          </a:p>
          <a:p>
            <a:r>
              <a:rPr lang="ru-RU" sz="1200" b="1" dirty="0" smtClean="0">
                <a:solidFill>
                  <a:srgbClr val="FB9205"/>
                </a:solidFill>
                <a:latin typeface="Tahoma" pitchFamily="34" charset="0"/>
                <a:cs typeface="Tahoma" pitchFamily="34" charset="0"/>
              </a:rPr>
              <a:t>Стоимость размещения:</a:t>
            </a:r>
          </a:p>
          <a:p>
            <a:r>
              <a:rPr lang="ru-RU" sz="1200" dirty="0">
                <a:solidFill>
                  <a:schemeClr val="bg1">
                    <a:lumMod val="50000"/>
                  </a:schemeClr>
                </a:solidFill>
                <a:latin typeface="Tahoma" pitchFamily="34" charset="0"/>
                <a:cs typeface="Tahoma" pitchFamily="34" charset="0"/>
              </a:rPr>
              <a:t>1 неделя - </a:t>
            </a:r>
            <a:r>
              <a:rPr lang="ru-RU" sz="1200" dirty="0" smtClean="0">
                <a:solidFill>
                  <a:schemeClr val="bg1">
                    <a:lumMod val="50000"/>
                  </a:schemeClr>
                </a:solidFill>
                <a:latin typeface="Tahoma" pitchFamily="34" charset="0"/>
                <a:cs typeface="Tahoma" pitchFamily="34" charset="0"/>
              </a:rPr>
              <a:t>75 </a:t>
            </a:r>
            <a:r>
              <a:rPr lang="ru-RU" sz="1200" dirty="0">
                <a:solidFill>
                  <a:schemeClr val="bg1">
                    <a:lumMod val="50000"/>
                  </a:schemeClr>
                </a:solidFill>
                <a:latin typeface="Tahoma" pitchFamily="34" charset="0"/>
                <a:cs typeface="Tahoma" pitchFamily="34" charset="0"/>
              </a:rPr>
              <a:t>руб./1 </a:t>
            </a:r>
            <a:r>
              <a:rPr lang="ru-RU" sz="1200" dirty="0" smtClean="0">
                <a:solidFill>
                  <a:schemeClr val="bg1">
                    <a:lumMod val="50000"/>
                  </a:schemeClr>
                </a:solidFill>
                <a:latin typeface="Tahoma" pitchFamily="34" charset="0"/>
                <a:cs typeface="Tahoma" pitchFamily="34" charset="0"/>
              </a:rPr>
              <a:t>терминал</a:t>
            </a:r>
          </a:p>
          <a:p>
            <a:r>
              <a:rPr lang="ru-RU" sz="1200" dirty="0" smtClean="0">
                <a:solidFill>
                  <a:schemeClr val="bg1">
                    <a:lumMod val="50000"/>
                  </a:schemeClr>
                </a:solidFill>
                <a:latin typeface="Tahoma" pitchFamily="34" charset="0"/>
                <a:cs typeface="Tahoma" pitchFamily="34" charset="0"/>
              </a:rPr>
              <a:t>1 </a:t>
            </a:r>
            <a:r>
              <a:rPr lang="ru-RU" sz="1200" dirty="0">
                <a:solidFill>
                  <a:schemeClr val="bg1">
                    <a:lumMod val="50000"/>
                  </a:schemeClr>
                </a:solidFill>
                <a:latin typeface="Tahoma" pitchFamily="34" charset="0"/>
                <a:cs typeface="Tahoma" pitchFamily="34" charset="0"/>
              </a:rPr>
              <a:t>месяц – </a:t>
            </a:r>
            <a:r>
              <a:rPr lang="ru-RU" sz="1200" dirty="0" smtClean="0">
                <a:solidFill>
                  <a:schemeClr val="bg1">
                    <a:lumMod val="50000"/>
                  </a:schemeClr>
                </a:solidFill>
                <a:latin typeface="Tahoma" pitchFamily="34" charset="0"/>
                <a:cs typeface="Tahoma" pitchFamily="34" charset="0"/>
              </a:rPr>
              <a:t>360 </a:t>
            </a:r>
            <a:r>
              <a:rPr lang="ru-RU" sz="1200" dirty="0">
                <a:solidFill>
                  <a:schemeClr val="bg1">
                    <a:lumMod val="50000"/>
                  </a:schemeClr>
                </a:solidFill>
                <a:latin typeface="Tahoma" pitchFamily="34" charset="0"/>
                <a:cs typeface="Tahoma" pitchFamily="34" charset="0"/>
              </a:rPr>
              <a:t>руб./1 </a:t>
            </a:r>
            <a:r>
              <a:rPr lang="ru-RU" sz="1200" dirty="0" smtClean="0">
                <a:solidFill>
                  <a:schemeClr val="bg1">
                    <a:lumMod val="50000"/>
                  </a:schemeClr>
                </a:solidFill>
                <a:latin typeface="Tahoma" pitchFamily="34" charset="0"/>
                <a:cs typeface="Tahoma" pitchFamily="34" charset="0"/>
              </a:rPr>
              <a:t>терминал</a:t>
            </a:r>
            <a:endParaRPr lang="ru-RU" sz="1400" dirty="0" smtClean="0">
              <a:solidFill>
                <a:schemeClr val="bg1">
                  <a:lumMod val="50000"/>
                </a:schemeClr>
              </a:solidFill>
              <a:latin typeface="Tahoma" pitchFamily="34" charset="0"/>
              <a:cs typeface="Tahoma" pitchFamily="34" charset="0"/>
            </a:endParaRPr>
          </a:p>
          <a:p>
            <a:endParaRPr lang="ru-RU" sz="1400" dirty="0" smtClean="0">
              <a:solidFill>
                <a:schemeClr val="bg1">
                  <a:lumMod val="50000"/>
                </a:schemeClr>
              </a:solidFill>
              <a:latin typeface="Tahoma" pitchFamily="34" charset="0"/>
              <a:cs typeface="Tahoma" pitchFamily="34" charset="0"/>
            </a:endParaRPr>
          </a:p>
          <a:p>
            <a:endParaRPr lang="ru-RU" sz="1400" dirty="0" smtClean="0">
              <a:solidFill>
                <a:schemeClr val="bg1">
                  <a:lumMod val="50000"/>
                </a:schemeClr>
              </a:solidFill>
              <a:latin typeface="Tahoma" pitchFamily="34" charset="0"/>
              <a:cs typeface="Tahoma" pitchFamily="34" charset="0"/>
            </a:endParaRPr>
          </a:p>
        </p:txBody>
      </p:sp>
      <p:pic>
        <p:nvPicPr>
          <p:cNvPr id="2050" name="Picture 2" descr="C:\Users\e.dryakhlova\Desktop\проекты\Лотерея ВЕЛТИ\конечный вариант макетов\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628800"/>
            <a:ext cx="5382598" cy="430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994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7"/>
          <p:cNvSpPr>
            <a:spLocks noGrp="1"/>
          </p:cNvSpPr>
          <p:nvPr>
            <p:ph type="sldNum" sz="quarter" idx="4"/>
          </p:nvPr>
        </p:nvSpPr>
        <p:spPr/>
        <p:txBody>
          <a:bodyPr/>
          <a:lstStyle/>
          <a:p>
            <a:r>
              <a:rPr lang="ru-RU" dirty="0" smtClean="0"/>
              <a:t>16</a:t>
            </a:r>
            <a:endParaRPr lang="ru-RU" dirty="0"/>
          </a:p>
        </p:txBody>
      </p:sp>
      <p:sp>
        <p:nvSpPr>
          <p:cNvPr id="6" name="Title 1"/>
          <p:cNvSpPr>
            <a:spLocks noGrp="1"/>
          </p:cNvSpPr>
          <p:nvPr>
            <p:ph type="title"/>
          </p:nvPr>
        </p:nvSpPr>
        <p:spPr>
          <a:xfrm>
            <a:off x="1428728" y="44624"/>
            <a:ext cx="7258072" cy="1011222"/>
          </a:xfrm>
        </p:spPr>
        <p:txBody>
          <a:bodyPr/>
          <a:lstStyle/>
          <a:p>
            <a:r>
              <a:rPr lang="en-US" dirty="0"/>
              <a:t>QIWI Info</a:t>
            </a:r>
          </a:p>
        </p:txBody>
      </p:sp>
      <p:sp>
        <p:nvSpPr>
          <p:cNvPr id="7" name="Текст 2"/>
          <p:cNvSpPr>
            <a:spLocks noGrp="1"/>
          </p:cNvSpPr>
          <p:nvPr>
            <p:ph type="body" sz="quarter" idx="4294967295"/>
          </p:nvPr>
        </p:nvSpPr>
        <p:spPr>
          <a:xfrm>
            <a:off x="841525" y="1452694"/>
            <a:ext cx="8050955" cy="2625328"/>
          </a:xfrm>
          <a:prstGeom prst="rect">
            <a:avLst/>
          </a:prstGeom>
        </p:spPr>
        <p:txBody>
          <a:bodyPr>
            <a:noAutofit/>
          </a:bodyPr>
          <a:lstStyle/>
          <a:p>
            <a:pPr marL="446088" indent="-268288">
              <a:spcBef>
                <a:spcPts val="1400"/>
              </a:spcBef>
            </a:pPr>
            <a:r>
              <a:rPr lang="ru-RU" sz="1600" dirty="0" smtClean="0"/>
              <a:t>Инновация </a:t>
            </a:r>
            <a:r>
              <a:rPr lang="ru-RU" sz="1600" dirty="0"/>
              <a:t>в мобильном маркетинге по привлечению новых </a:t>
            </a:r>
            <a:r>
              <a:rPr lang="ru-RU" sz="1600" dirty="0" smtClean="0"/>
              <a:t>клиентов</a:t>
            </a:r>
            <a:endParaRPr lang="ru-RU" sz="1600" dirty="0"/>
          </a:p>
          <a:p>
            <a:pPr marL="446088" indent="-268288">
              <a:spcBef>
                <a:spcPts val="1400"/>
              </a:spcBef>
            </a:pPr>
            <a:r>
              <a:rPr lang="ru-RU" sz="1600" dirty="0"/>
              <a:t>QIWI </a:t>
            </a:r>
            <a:r>
              <a:rPr lang="ru-RU" sz="1600" dirty="0" err="1"/>
              <a:t>Info</a:t>
            </a:r>
            <a:r>
              <a:rPr lang="ru-RU" sz="1600" dirty="0"/>
              <a:t> </a:t>
            </a:r>
            <a:r>
              <a:rPr lang="ru-RU" sz="1600" dirty="0" smtClean="0"/>
              <a:t>— </a:t>
            </a:r>
            <a:r>
              <a:rPr lang="ru-RU" sz="1600" dirty="0"/>
              <a:t>это </a:t>
            </a:r>
            <a:r>
              <a:rPr lang="ru-RU" sz="1600" dirty="0" smtClean="0"/>
              <a:t>Ваше </a:t>
            </a:r>
            <a:r>
              <a:rPr lang="ru-RU" sz="1600" dirty="0"/>
              <a:t>рекламное сообщение каждому, кто воспользовался нашими </a:t>
            </a:r>
            <a:r>
              <a:rPr lang="ru-RU" sz="1600" dirty="0" smtClean="0"/>
              <a:t>терминалами, </a:t>
            </a:r>
            <a:r>
              <a:rPr lang="ru-RU" sz="1600" dirty="0"/>
              <a:t>в связке с нашей </a:t>
            </a:r>
            <a:r>
              <a:rPr lang="ru-RU" sz="1600" dirty="0" smtClean="0"/>
              <a:t>благодарственным </a:t>
            </a:r>
            <a:r>
              <a:rPr lang="en-US" sz="1600" dirty="0" smtClean="0"/>
              <a:t>SMS</a:t>
            </a:r>
            <a:endParaRPr lang="ru-RU" sz="1600" dirty="0"/>
          </a:p>
          <a:p>
            <a:pPr marL="446088" indent="-268288">
              <a:spcBef>
                <a:spcPts val="1400"/>
              </a:spcBef>
            </a:pPr>
            <a:r>
              <a:rPr lang="ru-RU" sz="1600" dirty="0"/>
              <a:t>Скорость </a:t>
            </a:r>
            <a:r>
              <a:rPr lang="ru-RU" sz="1600" dirty="0" smtClean="0"/>
              <a:t>— </a:t>
            </a:r>
            <a:r>
              <a:rPr lang="ru-RU" sz="1600" dirty="0"/>
              <a:t>до 5 000 </a:t>
            </a:r>
            <a:r>
              <a:rPr lang="en-US" sz="1600" dirty="0" smtClean="0"/>
              <a:t>SMS</a:t>
            </a:r>
            <a:r>
              <a:rPr lang="ru-RU" sz="1600" dirty="0" smtClean="0"/>
              <a:t> </a:t>
            </a:r>
            <a:r>
              <a:rPr lang="ru-RU" sz="1600" dirty="0"/>
              <a:t>в </a:t>
            </a:r>
            <a:r>
              <a:rPr lang="ru-RU" sz="1600" dirty="0" smtClean="0"/>
              <a:t>минуту</a:t>
            </a:r>
            <a:endParaRPr lang="ru-RU" sz="1600" dirty="0"/>
          </a:p>
          <a:p>
            <a:pPr marL="446088" indent="-268288">
              <a:spcBef>
                <a:spcPts val="1400"/>
              </a:spcBef>
            </a:pPr>
            <a:r>
              <a:rPr lang="ru-RU" sz="1600" dirty="0"/>
              <a:t>Минимальный пакет размещения </a:t>
            </a:r>
            <a:r>
              <a:rPr lang="ru-RU" sz="1600" dirty="0" smtClean="0"/>
              <a:t>— </a:t>
            </a:r>
            <a:r>
              <a:rPr lang="ru-RU" sz="1600" dirty="0"/>
              <a:t>150 тыс. </a:t>
            </a:r>
            <a:r>
              <a:rPr lang="en-US" sz="1600" dirty="0" smtClean="0"/>
              <a:t>SMS</a:t>
            </a:r>
            <a:r>
              <a:rPr lang="ru-RU" sz="1600" dirty="0" smtClean="0"/>
              <a:t> </a:t>
            </a:r>
            <a:r>
              <a:rPr lang="ru-RU" sz="1600" dirty="0"/>
              <a:t>или 90 тыс. рублей (с НДС) </a:t>
            </a:r>
          </a:p>
        </p:txBody>
      </p:sp>
      <p:grpSp>
        <p:nvGrpSpPr>
          <p:cNvPr id="9" name="Group 8"/>
          <p:cNvGrpSpPr/>
          <p:nvPr/>
        </p:nvGrpSpPr>
        <p:grpSpPr>
          <a:xfrm>
            <a:off x="900975" y="3726499"/>
            <a:ext cx="5010785" cy="3145155"/>
            <a:chOff x="900975" y="3861048"/>
            <a:chExt cx="5010785" cy="3145155"/>
          </a:xfrm>
        </p:grpSpPr>
        <p:pic>
          <p:nvPicPr>
            <p:cNvPr id="10" name="Picture 9" descr="han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975" y="3861048"/>
              <a:ext cx="5010785" cy="3145155"/>
            </a:xfrm>
            <a:prstGeom prst="rect">
              <a:avLst/>
            </a:prstGeom>
          </p:spPr>
        </p:pic>
        <p:sp>
          <p:nvSpPr>
            <p:cNvPr id="11" name="TextBox 10"/>
            <p:cNvSpPr txBox="1"/>
            <p:nvPr/>
          </p:nvSpPr>
          <p:spPr>
            <a:xfrm rot="311428">
              <a:off x="1622595" y="4689354"/>
              <a:ext cx="2329076" cy="745120"/>
            </a:xfrm>
            <a:prstGeom prst="rect">
              <a:avLst/>
            </a:prstGeom>
            <a:noFill/>
            <a:ln>
              <a:noFill/>
            </a:ln>
          </p:spPr>
          <p:txBody>
            <a:bodyPr wrap="square" lIns="67355" tIns="33677" rIns="67355" bIns="33677" rtlCol="0">
              <a:spAutoFit/>
            </a:bodyPr>
            <a:lstStyle/>
            <a:p>
              <a:r>
                <a:rPr lang="en-US" sz="700" dirty="0">
                  <a:solidFill>
                    <a:schemeClr val="tx1">
                      <a:lumMod val="50000"/>
                      <a:lumOff val="50000"/>
                    </a:schemeClr>
                  </a:solidFill>
                  <a:latin typeface="+mn-lt"/>
                </a:rPr>
                <a:t>QIWI Info</a:t>
              </a:r>
            </a:p>
            <a:p>
              <a:endParaRPr lang="en-US" sz="700" dirty="0">
                <a:latin typeface="+mn-lt"/>
              </a:endParaRPr>
            </a:p>
            <a:p>
              <a:r>
                <a:rPr lang="ru-RU" sz="1000" dirty="0">
                  <a:latin typeface="+mn-lt"/>
                </a:rPr>
                <a:t>Спасибо за использование QIWI (КИВИ)! До любого аэропорта </a:t>
              </a:r>
              <a:r>
                <a:rPr lang="ru-RU" sz="1000" dirty="0" smtClean="0">
                  <a:latin typeface="+mn-lt"/>
                </a:rPr>
                <a:t/>
              </a:r>
              <a:br>
                <a:rPr lang="ru-RU" sz="1000" dirty="0" smtClean="0">
                  <a:latin typeface="+mn-lt"/>
                </a:rPr>
              </a:br>
              <a:r>
                <a:rPr lang="ru-RU" sz="1000" dirty="0" smtClean="0">
                  <a:latin typeface="+mn-lt"/>
                </a:rPr>
                <a:t>за </a:t>
              </a:r>
              <a:r>
                <a:rPr lang="ru-RU" sz="1000" dirty="0">
                  <a:latin typeface="+mn-lt"/>
                </a:rPr>
                <a:t>700 руб. Наше такси 987-65-43</a:t>
              </a:r>
              <a:endParaRPr lang="en-US" sz="1000" dirty="0">
                <a:latin typeface="+mn-lt"/>
              </a:endParaRPr>
            </a:p>
          </p:txBody>
        </p:sp>
        <p:cxnSp>
          <p:nvCxnSpPr>
            <p:cNvPr id="12" name="Straight Connector 11"/>
            <p:cNvCxnSpPr/>
            <p:nvPr/>
          </p:nvCxnSpPr>
          <p:spPr bwMode="auto">
            <a:xfrm>
              <a:off x="1629125" y="4786475"/>
              <a:ext cx="2336578" cy="197724"/>
            </a:xfrm>
            <a:prstGeom prst="line">
              <a:avLst/>
            </a:prstGeom>
            <a:solidFill>
              <a:srgbClr val="BBE0E3"/>
            </a:solidFill>
            <a:ln w="9525" cap="flat" cmpd="sng" algn="ctr">
              <a:solidFill>
                <a:schemeClr val="bg1">
                  <a:lumMod val="75000"/>
                </a:schemeClr>
              </a:solidFill>
              <a:prstDash val="solid"/>
              <a:round/>
              <a:headEnd type="none" w="med" len="med"/>
              <a:tailEnd type="none" w="med" len="med"/>
            </a:ln>
            <a:effectLst/>
          </p:spPr>
        </p:cxnSp>
      </p:grpSp>
    </p:spTree>
    <p:extLst>
      <p:ext uri="{BB962C8B-B14F-4D97-AF65-F5344CB8AC3E}">
        <p14:creationId xmlns:p14="http://schemas.microsoft.com/office/powerpoint/2010/main" val="600921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7"/>
          <p:cNvSpPr>
            <a:spLocks noGrp="1"/>
          </p:cNvSpPr>
          <p:nvPr>
            <p:ph type="sldNum" sz="quarter" idx="4"/>
          </p:nvPr>
        </p:nvSpPr>
        <p:spPr/>
        <p:txBody>
          <a:bodyPr/>
          <a:lstStyle/>
          <a:p>
            <a:r>
              <a:rPr lang="ru-RU" smtClean="0"/>
              <a:t>17</a:t>
            </a:r>
            <a:endParaRPr lang="ru-R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35" t="14163" r="20055" b="16687"/>
          <a:stretch/>
        </p:blipFill>
        <p:spPr bwMode="auto">
          <a:xfrm>
            <a:off x="5427289" y="1556792"/>
            <a:ext cx="2961135" cy="405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39752" y="2996952"/>
            <a:ext cx="3672408" cy="461665"/>
          </a:xfrm>
          <a:prstGeom prst="rect">
            <a:avLst/>
          </a:prstGeom>
          <a:noFill/>
        </p:spPr>
        <p:txBody>
          <a:bodyPr wrap="square">
            <a:spAutoFit/>
          </a:bodyPr>
          <a:lstStyle/>
          <a:p>
            <a:pPr fontAlgn="auto">
              <a:spcBef>
                <a:spcPts val="0"/>
              </a:spcBef>
              <a:spcAft>
                <a:spcPts val="0"/>
              </a:spcAft>
              <a:defRPr/>
            </a:pPr>
            <a:r>
              <a:rPr lang="ru-RU" sz="2400" b="1" dirty="0">
                <a:solidFill>
                  <a:schemeClr val="accent6">
                    <a:lumMod val="75000"/>
                  </a:schemeClr>
                </a:solidFill>
                <a:latin typeface="Tahoma" pitchFamily="34" charset="0"/>
                <a:cs typeface="Tahoma" pitchFamily="34" charset="0"/>
              </a:rPr>
              <a:t>Спасибо</a:t>
            </a:r>
            <a:r>
              <a:rPr lang="en-US" sz="2400" b="1" dirty="0">
                <a:solidFill>
                  <a:schemeClr val="accent6">
                    <a:lumMod val="75000"/>
                  </a:schemeClr>
                </a:solidFill>
                <a:latin typeface="Tahoma" pitchFamily="34" charset="0"/>
                <a:cs typeface="Tahoma" pitchFamily="34" charset="0"/>
              </a:rPr>
              <a:t> </a:t>
            </a:r>
            <a:r>
              <a:rPr lang="ru-RU" sz="2400" b="1" dirty="0">
                <a:solidFill>
                  <a:schemeClr val="accent6">
                    <a:lumMod val="75000"/>
                  </a:schemeClr>
                </a:solidFill>
                <a:latin typeface="Tahoma" pitchFamily="34" charset="0"/>
                <a:cs typeface="Tahoma" pitchFamily="34" charset="0"/>
              </a:rPr>
              <a:t>за </a:t>
            </a:r>
            <a:r>
              <a:rPr lang="ru-RU" sz="2400" b="1" dirty="0" smtClean="0">
                <a:solidFill>
                  <a:schemeClr val="accent6">
                    <a:lumMod val="75000"/>
                  </a:schemeClr>
                </a:solidFill>
                <a:latin typeface="Tahoma" pitchFamily="34" charset="0"/>
                <a:cs typeface="Tahoma" pitchFamily="34" charset="0"/>
              </a:rPr>
              <a:t>внимание</a:t>
            </a:r>
            <a:endParaRPr lang="ru-RU" sz="2400" b="1" dirty="0">
              <a:solidFill>
                <a:schemeClr val="accent6">
                  <a:lumMod val="75000"/>
                </a:schemeClr>
              </a:solidFill>
              <a:latin typeface="Tahoma" pitchFamily="34" charset="0"/>
              <a:cs typeface="Tahoma" pitchFamily="34" charset="0"/>
            </a:endParaRPr>
          </a:p>
        </p:txBody>
      </p:sp>
    </p:spTree>
    <p:extLst>
      <p:ext uri="{BB962C8B-B14F-4D97-AF65-F5344CB8AC3E}">
        <p14:creationId xmlns:p14="http://schemas.microsoft.com/office/powerpoint/2010/main" val="2464430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4"/>
          </p:nvPr>
        </p:nvSpPr>
        <p:spPr/>
        <p:txBody>
          <a:bodyPr/>
          <a:lstStyle/>
          <a:p>
            <a:fld id="{A1190F45-1383-45BE-97CD-B0A920C83409}" type="slidenum">
              <a:rPr lang="ru-RU" smtClean="0"/>
              <a:pPr/>
              <a:t>2</a:t>
            </a:fld>
            <a:endParaRPr lang="ru-RU" dirty="0"/>
          </a:p>
        </p:txBody>
      </p:sp>
      <p:sp>
        <p:nvSpPr>
          <p:cNvPr id="10" name="Заголовок 1"/>
          <p:cNvSpPr>
            <a:spLocks noGrp="1"/>
          </p:cNvSpPr>
          <p:nvPr>
            <p:ph type="title"/>
          </p:nvPr>
        </p:nvSpPr>
        <p:spPr>
          <a:xfrm>
            <a:off x="1259632" y="188640"/>
            <a:ext cx="6696744" cy="1011222"/>
          </a:xfrm>
        </p:spPr>
        <p:txBody>
          <a:bodyPr>
            <a:normAutofit/>
          </a:bodyPr>
          <a:lstStyle/>
          <a:p>
            <a:r>
              <a:rPr lang="en-US" sz="2800" dirty="0" smtClean="0">
                <a:solidFill>
                  <a:srgbClr val="0070C0"/>
                </a:solidFill>
              </a:rPr>
              <a:t>QIWI </a:t>
            </a:r>
            <a:r>
              <a:rPr lang="ru-RU" sz="2800" dirty="0" smtClean="0">
                <a:solidFill>
                  <a:srgbClr val="0070C0"/>
                </a:solidFill>
              </a:rPr>
              <a:t>структура холдинга </a:t>
            </a:r>
            <a:endParaRPr lang="ru-RU" sz="2800" b="1" dirty="0">
              <a:solidFill>
                <a:srgbClr val="0070C0"/>
              </a:solidFill>
            </a:endParaRPr>
          </a:p>
        </p:txBody>
      </p:sp>
      <p:grpSp>
        <p:nvGrpSpPr>
          <p:cNvPr id="2" name="Группа 10"/>
          <p:cNvGrpSpPr/>
          <p:nvPr/>
        </p:nvGrpSpPr>
        <p:grpSpPr>
          <a:xfrm>
            <a:off x="807941" y="986481"/>
            <a:ext cx="7056785" cy="5492877"/>
            <a:chOff x="1979711" y="960459"/>
            <a:chExt cx="7056785" cy="5492877"/>
          </a:xfrm>
        </p:grpSpPr>
        <p:pic>
          <p:nvPicPr>
            <p:cNvPr id="12" name="Picture 3" descr="C:\Users\y.kisileva\Desktop\Леша\scheme_QIWI.png"/>
            <p:cNvPicPr>
              <a:picLocks noChangeAspect="1" noChangeArrowheads="1"/>
            </p:cNvPicPr>
            <p:nvPr/>
          </p:nvPicPr>
          <p:blipFill>
            <a:blip r:embed="rId2" cstate="print"/>
            <a:srcRect l="22632" r="7223"/>
            <a:stretch>
              <a:fillRect/>
            </a:stretch>
          </p:blipFill>
          <p:spPr bwMode="auto">
            <a:xfrm>
              <a:off x="1979711" y="960459"/>
              <a:ext cx="3897706" cy="5492877"/>
            </a:xfrm>
            <a:prstGeom prst="rect">
              <a:avLst/>
            </a:prstGeom>
            <a:noFill/>
          </p:spPr>
        </p:pic>
        <p:sp>
          <p:nvSpPr>
            <p:cNvPr id="13" name="TextBox 12"/>
            <p:cNvSpPr txBox="1"/>
            <p:nvPr/>
          </p:nvSpPr>
          <p:spPr>
            <a:xfrm>
              <a:off x="4535488" y="1412776"/>
              <a:ext cx="4501008" cy="461665"/>
            </a:xfrm>
            <a:prstGeom prst="rect">
              <a:avLst/>
            </a:prstGeom>
            <a:noFill/>
          </p:spPr>
          <p:txBody>
            <a:bodyPr wrap="square" rtlCol="0">
              <a:spAutoFit/>
            </a:bodyPr>
            <a:lstStyle/>
            <a:p>
              <a:r>
                <a:rPr lang="ru-RU" sz="1200" dirty="0" smtClean="0">
                  <a:solidFill>
                    <a:srgbClr val="0070C0"/>
                  </a:solidFill>
                </a:rPr>
                <a:t>Платежный сервис – лидер рынка моментальных платежей. </a:t>
              </a:r>
              <a:endParaRPr lang="ru-RU" sz="1200" b="1" dirty="0" smtClean="0">
                <a:solidFill>
                  <a:srgbClr val="0070C0"/>
                </a:solidFill>
                <a:latin typeface="Tahoma" pitchFamily="34" charset="0"/>
                <a:cs typeface="Tahoma" pitchFamily="34" charset="0"/>
              </a:endParaRPr>
            </a:p>
            <a:p>
              <a:endParaRPr lang="ru-RU" sz="1200" dirty="0">
                <a:solidFill>
                  <a:srgbClr val="0070C0"/>
                </a:solidFill>
              </a:endParaRPr>
            </a:p>
          </p:txBody>
        </p:sp>
        <p:sp>
          <p:nvSpPr>
            <p:cNvPr id="14" name="TextBox 13"/>
            <p:cNvSpPr txBox="1"/>
            <p:nvPr/>
          </p:nvSpPr>
          <p:spPr>
            <a:xfrm>
              <a:off x="4932040" y="2276872"/>
              <a:ext cx="4104456" cy="461665"/>
            </a:xfrm>
            <a:prstGeom prst="rect">
              <a:avLst/>
            </a:prstGeom>
            <a:noFill/>
          </p:spPr>
          <p:txBody>
            <a:bodyPr wrap="square" rtlCol="0">
              <a:spAutoFit/>
            </a:bodyPr>
            <a:lstStyle/>
            <a:p>
              <a:r>
                <a:rPr lang="en-US" sz="1200" dirty="0" smtClean="0">
                  <a:solidFill>
                    <a:srgbClr val="0070C0"/>
                  </a:solidFill>
                </a:rPr>
                <a:t>E-commerce</a:t>
              </a:r>
              <a:r>
                <a:rPr lang="ru-RU" sz="1200" dirty="0" smtClean="0">
                  <a:solidFill>
                    <a:srgbClr val="0070C0"/>
                  </a:solidFill>
                </a:rPr>
                <a:t>. Уникальный международный В2С сервис. </a:t>
              </a:r>
              <a:endParaRPr lang="ru-RU" sz="1200" b="1" dirty="0" smtClean="0">
                <a:solidFill>
                  <a:srgbClr val="0070C0"/>
                </a:solidFill>
                <a:latin typeface="Tahoma" pitchFamily="34" charset="0"/>
                <a:cs typeface="Tahoma" pitchFamily="34" charset="0"/>
              </a:endParaRPr>
            </a:p>
            <a:p>
              <a:endParaRPr lang="ru-RU" sz="1200" dirty="0">
                <a:solidFill>
                  <a:srgbClr val="0070C0"/>
                </a:solidFill>
              </a:endParaRPr>
            </a:p>
          </p:txBody>
        </p:sp>
        <p:sp>
          <p:nvSpPr>
            <p:cNvPr id="15" name="TextBox 14"/>
            <p:cNvSpPr txBox="1"/>
            <p:nvPr/>
          </p:nvSpPr>
          <p:spPr>
            <a:xfrm>
              <a:off x="5292080" y="3933056"/>
              <a:ext cx="3672408" cy="461665"/>
            </a:xfrm>
            <a:prstGeom prst="rect">
              <a:avLst/>
            </a:prstGeom>
            <a:noFill/>
          </p:spPr>
          <p:txBody>
            <a:bodyPr wrap="square" rtlCol="0">
              <a:spAutoFit/>
            </a:bodyPr>
            <a:lstStyle/>
            <a:p>
              <a:r>
                <a:rPr lang="ru-RU" sz="1200" dirty="0" smtClean="0">
                  <a:solidFill>
                    <a:srgbClr val="0070C0"/>
                  </a:solidFill>
                </a:rPr>
                <a:t>Банк системы. Интегратор банковских </a:t>
              </a:r>
            </a:p>
            <a:p>
              <a:r>
                <a:rPr lang="ru-RU" sz="1200" dirty="0" smtClean="0">
                  <a:solidFill>
                    <a:srgbClr val="0070C0"/>
                  </a:solidFill>
                </a:rPr>
                <a:t>услуг на всей сети платежных терминалов. </a:t>
              </a:r>
              <a:endParaRPr lang="ru-RU" sz="1200" dirty="0">
                <a:solidFill>
                  <a:srgbClr val="0070C0"/>
                </a:solidFill>
              </a:endParaRPr>
            </a:p>
          </p:txBody>
        </p:sp>
        <p:sp>
          <p:nvSpPr>
            <p:cNvPr id="16" name="TextBox 15"/>
            <p:cNvSpPr txBox="1"/>
            <p:nvPr/>
          </p:nvSpPr>
          <p:spPr>
            <a:xfrm>
              <a:off x="5903640" y="5229200"/>
              <a:ext cx="2988840" cy="461665"/>
            </a:xfrm>
            <a:prstGeom prst="rect">
              <a:avLst/>
            </a:prstGeom>
            <a:noFill/>
          </p:spPr>
          <p:txBody>
            <a:bodyPr wrap="square" rtlCol="0">
              <a:spAutoFit/>
            </a:bodyPr>
            <a:lstStyle/>
            <a:p>
              <a:r>
                <a:rPr lang="ru-RU" sz="1200" dirty="0" smtClean="0">
                  <a:solidFill>
                    <a:srgbClr val="0070C0"/>
                  </a:solidFill>
                </a:rPr>
                <a:t>Организатор электронных лотерей на терминалах. </a:t>
              </a:r>
              <a:endParaRPr lang="ru-RU" sz="1200" dirty="0">
                <a:solidFill>
                  <a:srgbClr val="0070C0"/>
                </a:solidFill>
              </a:endParaRPr>
            </a:p>
          </p:txBody>
        </p:sp>
        <p:sp>
          <p:nvSpPr>
            <p:cNvPr id="17" name="TextBox 16"/>
            <p:cNvSpPr txBox="1"/>
            <p:nvPr/>
          </p:nvSpPr>
          <p:spPr>
            <a:xfrm>
              <a:off x="5148064" y="3140968"/>
              <a:ext cx="3816424" cy="461665"/>
            </a:xfrm>
            <a:prstGeom prst="rect">
              <a:avLst/>
            </a:prstGeom>
            <a:noFill/>
          </p:spPr>
          <p:txBody>
            <a:bodyPr wrap="square" rtlCol="0">
              <a:spAutoFit/>
            </a:bodyPr>
            <a:lstStyle/>
            <a:p>
              <a:r>
                <a:rPr lang="ru-RU" sz="1200" dirty="0" smtClean="0">
                  <a:solidFill>
                    <a:srgbClr val="0070C0"/>
                  </a:solidFill>
                </a:rPr>
                <a:t>Реклама в терминалах. Пятый </a:t>
              </a:r>
              <a:r>
                <a:rPr lang="ru-RU" sz="1200" dirty="0" err="1" smtClean="0">
                  <a:solidFill>
                    <a:srgbClr val="0070C0"/>
                  </a:solidFill>
                </a:rPr>
                <a:t>медиаканал</a:t>
              </a:r>
              <a:r>
                <a:rPr lang="ru-RU" sz="1200" dirty="0" smtClean="0">
                  <a:solidFill>
                    <a:srgbClr val="0070C0"/>
                  </a:solidFill>
                </a:rPr>
                <a:t> по охвату аудитории в России.  </a:t>
              </a:r>
              <a:endParaRPr lang="ru-RU" sz="1200" b="1" dirty="0" smtClean="0">
                <a:solidFill>
                  <a:srgbClr val="0070C0"/>
                </a:solidFill>
                <a:latin typeface="Tahoma" pitchFamily="34" charset="0"/>
                <a:cs typeface="Tahoma" pitchFamily="34" charset="0"/>
              </a:endParaRPr>
            </a:p>
          </p:txBody>
        </p:sp>
        <p:sp>
          <p:nvSpPr>
            <p:cNvPr id="18" name="TextBox 17"/>
            <p:cNvSpPr txBox="1"/>
            <p:nvPr/>
          </p:nvSpPr>
          <p:spPr>
            <a:xfrm>
              <a:off x="5436096" y="5805264"/>
              <a:ext cx="3384376" cy="646331"/>
            </a:xfrm>
            <a:prstGeom prst="rect">
              <a:avLst/>
            </a:prstGeom>
            <a:noFill/>
          </p:spPr>
          <p:txBody>
            <a:bodyPr wrap="square" rtlCol="0">
              <a:spAutoFit/>
            </a:bodyPr>
            <a:lstStyle/>
            <a:p>
              <a:r>
                <a:rPr lang="ru-RU" sz="1200" dirty="0" smtClean="0">
                  <a:solidFill>
                    <a:srgbClr val="0070C0"/>
                  </a:solidFill>
                </a:rPr>
                <a:t>Производитель фискальной техники для платежных терминалов. </a:t>
              </a:r>
              <a:endParaRPr lang="ru-RU" sz="1200" b="1" dirty="0" smtClean="0">
                <a:solidFill>
                  <a:srgbClr val="0070C0"/>
                </a:solidFill>
                <a:latin typeface="Tahoma" pitchFamily="34" charset="0"/>
                <a:cs typeface="Tahoma" pitchFamily="34" charset="0"/>
              </a:endParaRPr>
            </a:p>
            <a:p>
              <a:endParaRPr lang="ru-RU" sz="1200" dirty="0">
                <a:solidFill>
                  <a:srgbClr val="0070C0"/>
                </a:solidFill>
              </a:endParaRPr>
            </a:p>
          </p:txBody>
        </p:sp>
        <p:sp>
          <p:nvSpPr>
            <p:cNvPr id="19" name="TextBox 18"/>
            <p:cNvSpPr txBox="1"/>
            <p:nvPr/>
          </p:nvSpPr>
          <p:spPr>
            <a:xfrm>
              <a:off x="5364088" y="4653136"/>
              <a:ext cx="3672408" cy="461665"/>
            </a:xfrm>
            <a:prstGeom prst="rect">
              <a:avLst/>
            </a:prstGeom>
            <a:noFill/>
          </p:spPr>
          <p:txBody>
            <a:bodyPr wrap="square" rtlCol="0">
              <a:spAutoFit/>
            </a:bodyPr>
            <a:lstStyle/>
            <a:p>
              <a:r>
                <a:rPr lang="ru-RU" sz="1200" dirty="0" smtClean="0">
                  <a:solidFill>
                    <a:srgbClr val="0070C0"/>
                  </a:solidFill>
                </a:rPr>
                <a:t>Интегратор </a:t>
              </a:r>
              <a:r>
                <a:rPr lang="en-US" sz="1200" dirty="0" smtClean="0">
                  <a:solidFill>
                    <a:srgbClr val="0070C0"/>
                  </a:solidFill>
                </a:rPr>
                <a:t> </a:t>
              </a:r>
              <a:r>
                <a:rPr lang="ru-RU" sz="1200" dirty="0" smtClean="0">
                  <a:solidFill>
                    <a:srgbClr val="0070C0"/>
                  </a:solidFill>
                </a:rPr>
                <a:t>платежных решений для международных </a:t>
              </a:r>
              <a:r>
                <a:rPr lang="ru-RU" sz="1200" dirty="0" err="1" smtClean="0">
                  <a:solidFill>
                    <a:srgbClr val="0070C0"/>
                  </a:solidFill>
                </a:rPr>
                <a:t>мерчантов</a:t>
              </a:r>
              <a:r>
                <a:rPr lang="ru-RU" sz="1200" dirty="0" smtClean="0">
                  <a:solidFill>
                    <a:srgbClr val="0070C0"/>
                  </a:solidFill>
                </a:rPr>
                <a:t>.</a:t>
              </a:r>
              <a:endParaRPr lang="ru-RU" sz="1200" dirty="0">
                <a:solidFill>
                  <a:srgbClr val="0070C0"/>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4"/>
          </p:nvPr>
        </p:nvSpPr>
        <p:spPr/>
        <p:txBody>
          <a:bodyPr/>
          <a:lstStyle/>
          <a:p>
            <a:fld id="{A1190F45-1383-45BE-97CD-B0A920C83409}" type="slidenum">
              <a:rPr lang="ru-RU" smtClean="0"/>
              <a:pPr/>
              <a:t>3</a:t>
            </a:fld>
            <a:endParaRPr lang="ru-RU" dirty="0"/>
          </a:p>
        </p:txBody>
      </p:sp>
      <p:sp>
        <p:nvSpPr>
          <p:cNvPr id="7" name="Заголовок 1"/>
          <p:cNvSpPr>
            <a:spLocks noGrp="1"/>
          </p:cNvSpPr>
          <p:nvPr>
            <p:ph type="title"/>
          </p:nvPr>
        </p:nvSpPr>
        <p:spPr>
          <a:xfrm>
            <a:off x="1331640" y="476672"/>
            <a:ext cx="7258072" cy="1011222"/>
          </a:xfrm>
        </p:spPr>
        <p:txBody>
          <a:bodyPr>
            <a:normAutofit/>
          </a:bodyPr>
          <a:lstStyle/>
          <a:p>
            <a:r>
              <a:rPr lang="en-US" sz="2800" dirty="0" smtClean="0">
                <a:solidFill>
                  <a:srgbClr val="0070C0"/>
                </a:solidFill>
              </a:rPr>
              <a:t>QIWI</a:t>
            </a:r>
            <a:r>
              <a:rPr lang="ru-RU" sz="2800" dirty="0" smtClean="0">
                <a:solidFill>
                  <a:srgbClr val="0070C0"/>
                </a:solidFill>
              </a:rPr>
              <a:t> в мире </a:t>
            </a:r>
            <a:r>
              <a:rPr lang="ru-RU" sz="2800" dirty="0" smtClean="0"/>
              <a:t/>
            </a:r>
            <a:br>
              <a:rPr lang="ru-RU" sz="2800" dirty="0" smtClean="0"/>
            </a:br>
            <a:endParaRPr lang="ru-RU" sz="2800" dirty="0">
              <a:solidFill>
                <a:srgbClr val="FF9900"/>
              </a:solidFill>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484784"/>
            <a:ext cx="8058150" cy="5229225"/>
          </a:xfrm>
          <a:prstGeom prst="rect">
            <a:avLst/>
          </a:prstGeom>
        </p:spPr>
      </p:pic>
    </p:spTree>
    <p:extLst>
      <p:ext uri="{BB962C8B-B14F-4D97-AF65-F5344CB8AC3E}">
        <p14:creationId xmlns:p14="http://schemas.microsoft.com/office/powerpoint/2010/main" val="2243124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4"/>
          </p:nvPr>
        </p:nvSpPr>
        <p:spPr/>
        <p:txBody>
          <a:bodyPr/>
          <a:lstStyle/>
          <a:p>
            <a:r>
              <a:rPr lang="ru-RU" dirty="0" smtClean="0"/>
              <a:t>4</a:t>
            </a:r>
            <a:endParaRPr lang="ru-RU" dirty="0"/>
          </a:p>
        </p:txBody>
      </p:sp>
      <p:sp>
        <p:nvSpPr>
          <p:cNvPr id="22" name="Заголовок 1"/>
          <p:cNvSpPr txBox="1">
            <a:spLocks/>
          </p:cNvSpPr>
          <p:nvPr/>
        </p:nvSpPr>
        <p:spPr>
          <a:xfrm>
            <a:off x="1259632" y="188640"/>
            <a:ext cx="7632848" cy="10112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70C0"/>
                </a:solidFill>
                <a:effectLst/>
                <a:uLnTx/>
                <a:uFillTx/>
                <a:latin typeface="Tahoma" pitchFamily="34" charset="0"/>
                <a:ea typeface="+mj-ea"/>
                <a:cs typeface="Tahoma" pitchFamily="34" charset="0"/>
              </a:rPr>
              <a:t>QIWI –</a:t>
            </a:r>
            <a:r>
              <a:rPr kumimoji="0" lang="ru-RU" sz="2800" b="0" i="0" u="none" strike="noStrike" kern="1200" cap="none" spc="0" normalizeH="0" baseline="0" noProof="0" dirty="0" smtClean="0">
                <a:ln>
                  <a:noFill/>
                </a:ln>
                <a:solidFill>
                  <a:srgbClr val="0070C0"/>
                </a:solidFill>
                <a:effectLst/>
                <a:uLnTx/>
                <a:uFillTx/>
                <a:latin typeface="Tahoma" pitchFamily="34" charset="0"/>
                <a:ea typeface="+mj-ea"/>
                <a:cs typeface="Tahoma" pitchFamily="34" charset="0"/>
              </a:rPr>
              <a:t> полноценная платежная система</a:t>
            </a:r>
            <a:endParaRPr kumimoji="0" lang="ru-RU" sz="2800" b="0" i="0" u="none" strike="noStrike" kern="1200" cap="none" spc="0" normalizeH="0" baseline="0" noProof="0" dirty="0">
              <a:ln>
                <a:noFill/>
              </a:ln>
              <a:solidFill>
                <a:srgbClr val="0070C0"/>
              </a:solidFill>
              <a:effectLst/>
              <a:uLnTx/>
              <a:uFillTx/>
              <a:latin typeface="Tahoma" pitchFamily="34" charset="0"/>
              <a:ea typeface="+mj-ea"/>
              <a:cs typeface="Tahoma" pitchFamily="34" charset="0"/>
            </a:endParaRPr>
          </a:p>
        </p:txBody>
      </p:sp>
      <p:pic>
        <p:nvPicPr>
          <p:cNvPr id="1026" name="Picture 2" descr="C:\Documents and Settings\e.dryakhlova\Рабочий стол\свалка\Apple\4.jpg"/>
          <p:cNvPicPr>
            <a:picLocks noChangeAspect="1" noChangeArrowheads="1"/>
          </p:cNvPicPr>
          <p:nvPr/>
        </p:nvPicPr>
        <p:blipFill>
          <a:blip r:embed="rId2" cstate="print"/>
          <a:srcRect t="12437"/>
          <a:stretch>
            <a:fillRect/>
          </a:stretch>
        </p:blipFill>
        <p:spPr bwMode="auto">
          <a:xfrm>
            <a:off x="755576" y="1124744"/>
            <a:ext cx="8113894" cy="532859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259632" y="188640"/>
            <a:ext cx="7258072" cy="1011222"/>
          </a:xfrm>
        </p:spPr>
        <p:txBody>
          <a:bodyPr>
            <a:normAutofit/>
          </a:bodyPr>
          <a:lstStyle/>
          <a:p>
            <a:r>
              <a:rPr lang="en-US" sz="2800" dirty="0" smtClean="0">
                <a:solidFill>
                  <a:srgbClr val="0070C0"/>
                </a:solidFill>
              </a:rPr>
              <a:t>QIWI</a:t>
            </a:r>
            <a:r>
              <a:rPr lang="ru-RU" sz="2800" dirty="0" smtClean="0">
                <a:solidFill>
                  <a:srgbClr val="0070C0"/>
                </a:solidFill>
              </a:rPr>
              <a:t> Бренд</a:t>
            </a:r>
            <a:endParaRPr lang="ru-RU" sz="2800" dirty="0">
              <a:solidFill>
                <a:srgbClr val="0070C0"/>
              </a:solidFill>
            </a:endParaRPr>
          </a:p>
        </p:txBody>
      </p:sp>
      <p:pic>
        <p:nvPicPr>
          <p:cNvPr id="6" name="Picture 2" descr="C:\Users\y.kisileva\AppData\Local\Microsoft\Windows\Temporary Internet Files\Content.Outlook\SDS08ZUN\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003" y="1196752"/>
            <a:ext cx="8172400" cy="5177470"/>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8"/>
          <p:cNvSpPr>
            <a:spLocks noGrp="1"/>
          </p:cNvSpPr>
          <p:nvPr>
            <p:ph type="sldNum" sz="quarter" idx="4"/>
          </p:nvPr>
        </p:nvSpPr>
        <p:spPr>
          <a:xfrm>
            <a:off x="8429652" y="5929330"/>
            <a:ext cx="704840" cy="365125"/>
          </a:xfrm>
        </p:spPr>
        <p:txBody>
          <a:bodyPr/>
          <a:lstStyle/>
          <a:p>
            <a:r>
              <a:rPr lang="ru-RU" dirty="0" smtClean="0"/>
              <a:t>5</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8"/>
          <p:cNvSpPr>
            <a:spLocks noGrp="1"/>
          </p:cNvSpPr>
          <p:nvPr>
            <p:ph type="sldNum" sz="quarter" idx="4"/>
          </p:nvPr>
        </p:nvSpPr>
        <p:spPr>
          <a:xfrm>
            <a:off x="8429652" y="5929330"/>
            <a:ext cx="704840" cy="365125"/>
          </a:xfrm>
        </p:spPr>
        <p:txBody>
          <a:bodyPr/>
          <a:lstStyle/>
          <a:p>
            <a:r>
              <a:rPr lang="ru-RU" dirty="0" smtClean="0"/>
              <a:t>6</a:t>
            </a:r>
            <a:endParaRPr lang="ru-RU" dirty="0"/>
          </a:p>
        </p:txBody>
      </p:sp>
      <p:sp>
        <p:nvSpPr>
          <p:cNvPr id="5" name="Title 1"/>
          <p:cNvSpPr txBox="1">
            <a:spLocks/>
          </p:cNvSpPr>
          <p:nvPr/>
        </p:nvSpPr>
        <p:spPr>
          <a:xfrm>
            <a:off x="1490392" y="260648"/>
            <a:ext cx="7258072" cy="10112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2266BB"/>
                </a:solidFill>
                <a:effectLst/>
                <a:uLnTx/>
                <a:uFillTx/>
                <a:latin typeface="Tahoma" pitchFamily="34" charset="0"/>
                <a:ea typeface="+mj-ea"/>
                <a:cs typeface="Tahoma" pitchFamily="34" charset="0"/>
              </a:rPr>
              <a:t>New Media </a:t>
            </a:r>
            <a:r>
              <a:rPr kumimoji="0" lang="ru-RU" sz="2600" b="0" i="0" u="none" strike="noStrike" kern="1200" cap="none" spc="0" normalizeH="0" baseline="0" noProof="0" dirty="0" smtClean="0">
                <a:ln>
                  <a:noFill/>
                </a:ln>
                <a:solidFill>
                  <a:srgbClr val="2266BB"/>
                </a:solidFill>
                <a:effectLst/>
                <a:uLnTx/>
                <a:uFillTx/>
                <a:latin typeface="Tahoma" pitchFamily="34" charset="0"/>
                <a:ea typeface="+mj-ea"/>
                <a:cs typeface="Tahoma" pitchFamily="34" charset="0"/>
              </a:rPr>
              <a:t>на рынке рекламы</a:t>
            </a:r>
            <a:endParaRPr kumimoji="0" lang="ru-RU" sz="2600" b="0" i="0" u="none" strike="noStrike" kern="1200" cap="none" spc="0" normalizeH="0" baseline="0" noProof="0" dirty="0">
              <a:ln>
                <a:noFill/>
              </a:ln>
              <a:solidFill>
                <a:srgbClr val="2266BB"/>
              </a:solidFill>
              <a:effectLst/>
              <a:uLnTx/>
              <a:uFillTx/>
              <a:latin typeface="Tahoma" pitchFamily="34" charset="0"/>
              <a:ea typeface="+mj-ea"/>
              <a:cs typeface="Tahoma" pitchFamily="34" charset="0"/>
            </a:endParaRPr>
          </a:p>
        </p:txBody>
      </p:sp>
      <p:sp>
        <p:nvSpPr>
          <p:cNvPr id="6" name="Текст 2"/>
          <p:cNvSpPr>
            <a:spLocks noGrp="1"/>
          </p:cNvSpPr>
          <p:nvPr>
            <p:ph type="body" sz="quarter" idx="4294967295"/>
          </p:nvPr>
        </p:nvSpPr>
        <p:spPr>
          <a:xfrm>
            <a:off x="741400" y="1486114"/>
            <a:ext cx="7721734" cy="2625328"/>
          </a:xfrm>
          <a:prstGeom prst="rect">
            <a:avLst/>
          </a:prstGeom>
        </p:spPr>
        <p:txBody>
          <a:bodyPr>
            <a:noAutofit/>
          </a:bodyPr>
          <a:lstStyle/>
          <a:p>
            <a:pPr marL="0" indent="0">
              <a:spcBef>
                <a:spcPts val="442"/>
              </a:spcBef>
              <a:spcAft>
                <a:spcPts val="442"/>
              </a:spcAft>
              <a:buNone/>
            </a:pPr>
            <a:r>
              <a:rPr lang="ru-RU" sz="1600" dirty="0" smtClean="0"/>
              <a:t> Сейчас </a:t>
            </a:r>
            <a:r>
              <a:rPr lang="ru-RU" sz="1600" dirty="0"/>
              <a:t>платёжный терминал </a:t>
            </a:r>
            <a:r>
              <a:rPr lang="ru-RU" sz="1600" dirty="0" smtClean="0"/>
              <a:t>— </a:t>
            </a:r>
            <a:r>
              <a:rPr lang="ru-RU" sz="1600" dirty="0"/>
              <a:t>это уже не просто способ оплаты, </a:t>
            </a:r>
            <a:r>
              <a:rPr lang="en-US" sz="1600" dirty="0" smtClean="0"/>
              <a:t/>
            </a:r>
            <a:br>
              <a:rPr lang="en-US" sz="1600" dirty="0" smtClean="0"/>
            </a:br>
            <a:r>
              <a:rPr lang="ru-RU" sz="1600" dirty="0" smtClean="0"/>
              <a:t> а </a:t>
            </a:r>
            <a:r>
              <a:rPr lang="ru-RU" sz="1600" dirty="0"/>
              <a:t>полноценный рекламно-информационный канал коммуникации</a:t>
            </a:r>
            <a:endParaRPr lang="en-US" sz="1600" dirty="0"/>
          </a:p>
          <a:p>
            <a:pPr marL="0" indent="0">
              <a:spcBef>
                <a:spcPts val="442"/>
              </a:spcBef>
              <a:spcAft>
                <a:spcPts val="442"/>
              </a:spcAft>
              <a:buNone/>
            </a:pPr>
            <a:endParaRPr lang="ru-RU" sz="1600" dirty="0"/>
          </a:p>
          <a:p>
            <a:pPr marL="0" indent="0">
              <a:spcBef>
                <a:spcPts val="442"/>
              </a:spcBef>
              <a:spcAft>
                <a:spcPts val="442"/>
              </a:spcAft>
              <a:buNone/>
            </a:pPr>
            <a:r>
              <a:rPr lang="ru-RU" sz="1600" dirty="0" smtClean="0">
                <a:solidFill>
                  <a:srgbClr val="FF6622"/>
                </a:solidFill>
              </a:rPr>
              <a:t>Реклама на терминалах </a:t>
            </a:r>
            <a:r>
              <a:rPr lang="ru-RU" sz="1600" dirty="0"/>
              <a:t>—</a:t>
            </a:r>
            <a:r>
              <a:rPr lang="ru-RU" sz="1600" dirty="0" smtClean="0"/>
              <a:t> </a:t>
            </a:r>
            <a:r>
              <a:rPr lang="ru-RU" sz="1600" dirty="0"/>
              <a:t>пятый среди таких медиа-монстров как ТВ, печать</a:t>
            </a:r>
            <a:r>
              <a:rPr lang="ru-RU" sz="1600" dirty="0" smtClean="0"/>
              <a:t>,</a:t>
            </a:r>
            <a:br>
              <a:rPr lang="ru-RU" sz="1600" dirty="0" smtClean="0"/>
            </a:br>
            <a:r>
              <a:rPr lang="ru-RU" sz="1600" dirty="0" smtClean="0"/>
              <a:t> ООН </a:t>
            </a:r>
            <a:r>
              <a:rPr lang="ru-RU" sz="1600" dirty="0"/>
              <a:t>и радио, </a:t>
            </a:r>
            <a:r>
              <a:rPr lang="ru-RU" sz="1600" dirty="0" smtClean="0"/>
              <a:t>по </a:t>
            </a:r>
            <a:r>
              <a:rPr lang="ru-RU" sz="1600" dirty="0"/>
              <a:t>размеру недельной </a:t>
            </a:r>
            <a:r>
              <a:rPr lang="ru-RU" sz="1600" dirty="0" smtClean="0"/>
              <a:t>аудитории</a:t>
            </a:r>
            <a:r>
              <a:rPr lang="en-US" sz="1600" baseline="30000" dirty="0" smtClean="0"/>
              <a:t>*</a:t>
            </a:r>
            <a:endParaRPr lang="ru-RU" sz="1600" baseline="30000" dirty="0"/>
          </a:p>
        </p:txBody>
      </p:sp>
      <p:sp>
        <p:nvSpPr>
          <p:cNvPr id="7" name="Rectangle 8"/>
          <p:cNvSpPr>
            <a:spLocks noChangeArrowheads="1"/>
          </p:cNvSpPr>
          <p:nvPr/>
        </p:nvSpPr>
        <p:spPr bwMode="auto">
          <a:xfrm>
            <a:off x="755576" y="6381328"/>
            <a:ext cx="3190875" cy="215444"/>
          </a:xfrm>
          <a:prstGeom prst="rect">
            <a:avLst/>
          </a:prstGeom>
          <a:noFill/>
          <a:ln w="9525">
            <a:noFill/>
            <a:miter lim="800000"/>
            <a:headEnd/>
            <a:tailEnd/>
          </a:ln>
        </p:spPr>
        <p:txBody>
          <a:bodyPr>
            <a:spAutoFit/>
          </a:bodyPr>
          <a:lstStyle/>
          <a:p>
            <a:pPr>
              <a:tabLst>
                <a:tab pos="179388" algn="l"/>
              </a:tabLst>
            </a:pPr>
            <a:r>
              <a:rPr lang="en-US" sz="800" baseline="30000" dirty="0" smtClean="0">
                <a:solidFill>
                  <a:srgbClr val="5A5A5A"/>
                </a:solidFill>
                <a:latin typeface="Tahoma" pitchFamily="34" charset="0"/>
              </a:rPr>
              <a:t>*</a:t>
            </a:r>
            <a:r>
              <a:rPr lang="ru-RU" sz="800" dirty="0" smtClean="0">
                <a:solidFill>
                  <a:srgbClr val="5A5A5A"/>
                </a:solidFill>
                <a:latin typeface="Tahoma" pitchFamily="34" charset="0"/>
              </a:rPr>
              <a:t>По </a:t>
            </a:r>
            <a:r>
              <a:rPr lang="ru-RU" sz="800" dirty="0">
                <a:solidFill>
                  <a:srgbClr val="5A5A5A"/>
                </a:solidFill>
                <a:latin typeface="Tahoma" pitchFamily="34" charset="0"/>
              </a:rPr>
              <a:t>данным</a:t>
            </a:r>
            <a:r>
              <a:rPr lang="en-US" sz="800" dirty="0">
                <a:solidFill>
                  <a:srgbClr val="5A5A5A"/>
                </a:solidFill>
                <a:latin typeface="Tahoma" pitchFamily="34" charset="0"/>
              </a:rPr>
              <a:t> </a:t>
            </a:r>
            <a:r>
              <a:rPr lang="ru-RU" sz="800" dirty="0">
                <a:solidFill>
                  <a:srgbClr val="5A5A5A"/>
                </a:solidFill>
                <a:latin typeface="Tahoma" pitchFamily="34" charset="0"/>
              </a:rPr>
              <a:t>исследования </a:t>
            </a:r>
            <a:r>
              <a:rPr lang="en-US" sz="800" dirty="0" err="1">
                <a:solidFill>
                  <a:srgbClr val="5A5A5A"/>
                </a:solidFill>
                <a:latin typeface="Tahoma" pitchFamily="34" charset="0"/>
              </a:rPr>
              <a:t>Comcon</a:t>
            </a:r>
            <a:r>
              <a:rPr lang="en-US" sz="800" dirty="0">
                <a:solidFill>
                  <a:srgbClr val="5A5A5A"/>
                </a:solidFill>
                <a:latin typeface="Tahoma" pitchFamily="34" charset="0"/>
              </a:rPr>
              <a:t>, </a:t>
            </a:r>
            <a:r>
              <a:rPr lang="ru-RU" sz="800" dirty="0">
                <a:solidFill>
                  <a:srgbClr val="FF0000"/>
                </a:solidFill>
                <a:latin typeface="Tahoma" pitchFamily="34" charset="0"/>
              </a:rPr>
              <a:t>4 волна,</a:t>
            </a:r>
            <a:r>
              <a:rPr lang="ru-RU" sz="800" dirty="0">
                <a:solidFill>
                  <a:srgbClr val="5A5A5A"/>
                </a:solidFill>
                <a:latin typeface="Tahoma" pitchFamily="34" charset="0"/>
              </a:rPr>
              <a:t> </a:t>
            </a:r>
            <a:r>
              <a:rPr lang="en-US" sz="800" dirty="0">
                <a:solidFill>
                  <a:srgbClr val="5A5A5A"/>
                </a:solidFill>
                <a:latin typeface="Tahoma" pitchFamily="34" charset="0"/>
              </a:rPr>
              <a:t>2010</a:t>
            </a:r>
            <a:r>
              <a:rPr lang="ru-RU" sz="800" dirty="0">
                <a:solidFill>
                  <a:srgbClr val="5A5A5A"/>
                </a:solidFill>
                <a:latin typeface="Tahoma" pitchFamily="34" charset="0"/>
              </a:rPr>
              <a:t> </a:t>
            </a:r>
          </a:p>
        </p:txBody>
      </p:sp>
      <p:pic>
        <p:nvPicPr>
          <p:cNvPr id="8" name="Рисунок 43" descr="logo_blue"/>
          <p:cNvPicPr>
            <a:picLocks noChangeAspect="1" noChangeArrowheads="1"/>
          </p:cNvPicPr>
          <p:nvPr/>
        </p:nvPicPr>
        <p:blipFill>
          <a:blip r:embed="rId3" cstate="print"/>
          <a:srcRect/>
          <a:stretch>
            <a:fillRect/>
          </a:stretch>
        </p:blipFill>
        <p:spPr bwMode="auto">
          <a:xfrm>
            <a:off x="3708400" y="6069013"/>
            <a:ext cx="1008063" cy="431800"/>
          </a:xfrm>
          <a:prstGeom prst="rect">
            <a:avLst/>
          </a:prstGeom>
          <a:noFill/>
          <a:ln w="9525">
            <a:noFill/>
            <a:miter lim="800000"/>
            <a:headEnd/>
            <a:tailEnd/>
          </a:ln>
        </p:spPr>
      </p:pic>
      <p:pic>
        <p:nvPicPr>
          <p:cNvPr id="9" name="Picture 2" descr="C:\Documents and Settings\t.alexandrovich\Рабочий стол\Рисунок1.png"/>
          <p:cNvPicPr>
            <a:picLocks noChangeAspect="1" noChangeArrowheads="1"/>
          </p:cNvPicPr>
          <p:nvPr/>
        </p:nvPicPr>
        <p:blipFill>
          <a:blip r:embed="rId4" cstate="print"/>
          <a:srcRect/>
          <a:stretch>
            <a:fillRect/>
          </a:stretch>
        </p:blipFill>
        <p:spPr bwMode="auto">
          <a:xfrm>
            <a:off x="1115616" y="2996952"/>
            <a:ext cx="6027737" cy="2797175"/>
          </a:xfrm>
          <a:prstGeom prst="rect">
            <a:avLst/>
          </a:prstGeom>
          <a:noFill/>
        </p:spPr>
      </p:pic>
      <p:sp>
        <p:nvSpPr>
          <p:cNvPr id="13" name="Прямоугольник 12"/>
          <p:cNvSpPr/>
          <p:nvPr/>
        </p:nvSpPr>
        <p:spPr>
          <a:xfrm>
            <a:off x="6084168" y="4293096"/>
            <a:ext cx="2664296" cy="1007968"/>
          </a:xfrm>
          <a:prstGeom prst="rect">
            <a:avLst/>
          </a:prstGeom>
        </p:spPr>
        <p:txBody>
          <a:bodyPr wrap="square">
            <a:spAutoFit/>
          </a:bodyPr>
          <a:lstStyle/>
          <a:p>
            <a:r>
              <a:rPr lang="ru-RU" sz="1050" b="1" dirty="0" smtClean="0">
                <a:solidFill>
                  <a:schemeClr val="accent6">
                    <a:lumMod val="75000"/>
                  </a:schemeClr>
                </a:solidFill>
                <a:latin typeface="Tahoma" pitchFamily="34" charset="0"/>
                <a:cs typeface="Tahoma" pitchFamily="34" charset="0"/>
              </a:rPr>
              <a:t>Терминалы </a:t>
            </a:r>
            <a:r>
              <a:rPr lang="en-US" sz="1050" b="1" dirty="0" smtClean="0">
                <a:solidFill>
                  <a:schemeClr val="accent6">
                    <a:lumMod val="75000"/>
                  </a:schemeClr>
                </a:solidFill>
                <a:latin typeface="Tahoma" pitchFamily="34" charset="0"/>
                <a:cs typeface="Tahoma" pitchFamily="34" charset="0"/>
              </a:rPr>
              <a:t>QIWI – </a:t>
            </a:r>
            <a:r>
              <a:rPr lang="ru-RU" sz="1050" dirty="0" smtClean="0">
                <a:solidFill>
                  <a:schemeClr val="tx1">
                    <a:lumMod val="75000"/>
                    <a:lumOff val="25000"/>
                  </a:schemeClr>
                </a:solidFill>
                <a:latin typeface="Tahoma" pitchFamily="34" charset="0"/>
                <a:cs typeface="Tahoma" pitchFamily="34" charset="0"/>
              </a:rPr>
              <a:t>единый канал коммуникации в отличие от ТВ, наружной рекламы, ООН и радио.</a:t>
            </a:r>
          </a:p>
          <a:p>
            <a:endParaRPr lang="ru-RU" sz="1400" dirty="0" smtClean="0">
              <a:solidFill>
                <a:schemeClr val="bg1">
                  <a:lumMod val="50000"/>
                </a:schemeClr>
              </a:solidFill>
              <a:latin typeface="Tahoma" pitchFamily="34" charset="0"/>
              <a:cs typeface="Tahoma" pitchFamily="34" charset="0"/>
            </a:endParaRPr>
          </a:p>
          <a:p>
            <a:endParaRPr lang="ru-RU" sz="1400" dirty="0" smtClean="0">
              <a:solidFill>
                <a:schemeClr val="bg1">
                  <a:lumMod val="50000"/>
                </a:schemeClr>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70C0"/>
                </a:solidFill>
              </a:rPr>
              <a:t>QIWI</a:t>
            </a:r>
            <a:r>
              <a:rPr lang="ru-RU" dirty="0" smtClean="0">
                <a:solidFill>
                  <a:srgbClr val="0070C0"/>
                </a:solidFill>
              </a:rPr>
              <a:t> </a:t>
            </a:r>
            <a:r>
              <a:rPr lang="ru-RU" dirty="0" err="1" smtClean="0">
                <a:solidFill>
                  <a:srgbClr val="0070C0"/>
                </a:solidFill>
              </a:rPr>
              <a:t>Медиа</a:t>
            </a:r>
            <a:endParaRPr lang="ru-RU" dirty="0">
              <a:solidFill>
                <a:srgbClr val="0070C0"/>
              </a:solidFill>
            </a:endParaRPr>
          </a:p>
        </p:txBody>
      </p:sp>
      <p:sp>
        <p:nvSpPr>
          <p:cNvPr id="4" name="Номер слайда 8"/>
          <p:cNvSpPr>
            <a:spLocks noGrp="1"/>
          </p:cNvSpPr>
          <p:nvPr>
            <p:ph type="sldNum" sz="quarter" idx="4"/>
          </p:nvPr>
        </p:nvSpPr>
        <p:spPr>
          <a:xfrm>
            <a:off x="8429652" y="5929330"/>
            <a:ext cx="704840" cy="365125"/>
          </a:xfrm>
        </p:spPr>
        <p:txBody>
          <a:bodyPr/>
          <a:lstStyle/>
          <a:p>
            <a:r>
              <a:rPr lang="ru-RU" dirty="0" smtClean="0"/>
              <a:t>7</a:t>
            </a:r>
            <a:endParaRPr lang="ru-RU" dirty="0"/>
          </a:p>
        </p:txBody>
      </p:sp>
      <p:pic>
        <p:nvPicPr>
          <p:cNvPr id="2050" name="Picture 2" descr="C:\Documents and Settings\e.dryakhlova\Рабочий стол\свалка\Apple\7.jpg"/>
          <p:cNvPicPr>
            <a:picLocks noChangeAspect="1" noChangeArrowheads="1"/>
          </p:cNvPicPr>
          <p:nvPr/>
        </p:nvPicPr>
        <p:blipFill>
          <a:blip r:embed="rId3" cstate="print"/>
          <a:srcRect t="15004" b="4978"/>
          <a:stretch>
            <a:fillRect/>
          </a:stretch>
        </p:blipFill>
        <p:spPr bwMode="auto">
          <a:xfrm>
            <a:off x="828939" y="1196752"/>
            <a:ext cx="7799032" cy="468052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8"/>
          <p:cNvSpPr>
            <a:spLocks noGrp="1"/>
          </p:cNvSpPr>
          <p:nvPr>
            <p:ph type="sldNum" sz="quarter" idx="4"/>
          </p:nvPr>
        </p:nvSpPr>
        <p:spPr>
          <a:xfrm>
            <a:off x="8429652" y="5929330"/>
            <a:ext cx="704840" cy="365125"/>
          </a:xfrm>
        </p:spPr>
        <p:txBody>
          <a:bodyPr/>
          <a:lstStyle/>
          <a:p>
            <a:r>
              <a:rPr lang="ru-RU" dirty="0"/>
              <a:t>8</a:t>
            </a:r>
          </a:p>
        </p:txBody>
      </p:sp>
      <p:sp>
        <p:nvSpPr>
          <p:cNvPr id="6" name="Title 1"/>
          <p:cNvSpPr txBox="1">
            <a:spLocks/>
          </p:cNvSpPr>
          <p:nvPr/>
        </p:nvSpPr>
        <p:spPr>
          <a:xfrm>
            <a:off x="1547664" y="257538"/>
            <a:ext cx="7258072" cy="10112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2266BB"/>
                </a:solidFill>
                <a:effectLst/>
                <a:uLnTx/>
                <a:uFillTx/>
                <a:latin typeface="Tahoma" pitchFamily="34" charset="0"/>
                <a:ea typeface="+mj-ea"/>
                <a:cs typeface="Tahoma" pitchFamily="34" charset="0"/>
              </a:rPr>
              <a:t>QIWI</a:t>
            </a:r>
            <a:r>
              <a:rPr kumimoji="0" lang="ru-RU" sz="2600" b="0" i="0" u="none" strike="noStrike" kern="1200" cap="none" spc="0" normalizeH="0" baseline="0" noProof="0" dirty="0" smtClean="0">
                <a:ln>
                  <a:noFill/>
                </a:ln>
                <a:solidFill>
                  <a:srgbClr val="2266BB"/>
                </a:solidFill>
                <a:effectLst/>
                <a:uLnTx/>
                <a:uFillTx/>
                <a:latin typeface="Tahoma" pitchFamily="34" charset="0"/>
                <a:ea typeface="+mj-ea"/>
                <a:cs typeface="Tahoma" pitchFamily="34" charset="0"/>
              </a:rPr>
              <a:t> Терминалы - </a:t>
            </a:r>
            <a:r>
              <a:rPr lang="ru-RU" sz="2600" dirty="0" smtClean="0">
                <a:solidFill>
                  <a:srgbClr val="2266BB"/>
                </a:solidFill>
                <a:latin typeface="Tahoma" pitchFamily="34" charset="0"/>
                <a:ea typeface="+mj-ea"/>
                <a:cs typeface="Tahoma" pitchFamily="34" charset="0"/>
              </a:rPr>
              <a:t>аудитория</a:t>
            </a:r>
            <a:endParaRPr kumimoji="0" lang="ru-RU" sz="2600" b="0" i="0" u="none" strike="noStrike" kern="1200" cap="none" spc="0" normalizeH="0" baseline="0" noProof="0" dirty="0">
              <a:ln>
                <a:noFill/>
              </a:ln>
              <a:solidFill>
                <a:srgbClr val="2266BB"/>
              </a:solidFill>
              <a:effectLst/>
              <a:uLnTx/>
              <a:uFillTx/>
              <a:latin typeface="Tahoma" pitchFamily="34" charset="0"/>
              <a:ea typeface="+mj-ea"/>
              <a:cs typeface="Tahoma" pitchFamily="34" charset="0"/>
            </a:endParaRPr>
          </a:p>
        </p:txBody>
      </p:sp>
      <p:sp>
        <p:nvSpPr>
          <p:cNvPr id="7" name="Текст 2"/>
          <p:cNvSpPr>
            <a:spLocks noGrp="1"/>
          </p:cNvSpPr>
          <p:nvPr>
            <p:ph type="body" sz="quarter" idx="4294967295"/>
          </p:nvPr>
        </p:nvSpPr>
        <p:spPr>
          <a:xfrm>
            <a:off x="1691680" y="2780928"/>
            <a:ext cx="5912127" cy="1080120"/>
          </a:xfrm>
          <a:prstGeom prst="rect">
            <a:avLst/>
          </a:prstGeom>
        </p:spPr>
        <p:txBody>
          <a:bodyPr>
            <a:noAutofit/>
          </a:bodyPr>
          <a:lstStyle/>
          <a:p>
            <a:pPr marL="0" indent="0">
              <a:buNone/>
            </a:pPr>
            <a:r>
              <a:rPr lang="ru-RU" sz="1600" dirty="0" smtClean="0"/>
              <a:t>ежемесячная </a:t>
            </a:r>
            <a:r>
              <a:rPr lang="ru-RU" sz="1600" dirty="0"/>
              <a:t>аудитория </a:t>
            </a:r>
            <a:r>
              <a:rPr lang="en-US" sz="1600" dirty="0" smtClean="0"/>
              <a:t>(</a:t>
            </a:r>
            <a:r>
              <a:rPr lang="ru-RU" sz="1600" dirty="0" smtClean="0"/>
              <a:t>количество уникальных </a:t>
            </a:r>
            <a:r>
              <a:rPr lang="ru-RU" sz="1600" dirty="0"/>
              <a:t>пользователей в каждом городе с населением 10 000</a:t>
            </a:r>
            <a:r>
              <a:rPr lang="ru-RU" sz="1600" dirty="0" smtClean="0"/>
              <a:t>+)</a:t>
            </a:r>
            <a:endParaRPr lang="en-US" sz="1600" dirty="0"/>
          </a:p>
        </p:txBody>
      </p:sp>
      <p:sp>
        <p:nvSpPr>
          <p:cNvPr id="8" name="Rectangle 7"/>
          <p:cNvSpPr/>
          <p:nvPr/>
        </p:nvSpPr>
        <p:spPr>
          <a:xfrm>
            <a:off x="924107" y="6381328"/>
            <a:ext cx="2133918" cy="215444"/>
          </a:xfrm>
          <a:prstGeom prst="rect">
            <a:avLst/>
          </a:prstGeom>
        </p:spPr>
        <p:txBody>
          <a:bodyPr wrap="none">
            <a:spAutoFit/>
          </a:bodyPr>
          <a:lstStyle/>
          <a:p>
            <a:pPr lvl="0">
              <a:defRPr/>
            </a:pPr>
            <a:r>
              <a:rPr lang="ru-RU" sz="800" baseline="30000" dirty="0">
                <a:solidFill>
                  <a:srgbClr val="5A5A5A"/>
                </a:solidFill>
                <a:latin typeface="+mj-lt"/>
              </a:rPr>
              <a:t>* </a:t>
            </a:r>
            <a:r>
              <a:rPr lang="ru-RU" sz="800" dirty="0">
                <a:solidFill>
                  <a:srgbClr val="5A5A5A"/>
                </a:solidFill>
                <a:latin typeface="+mj-lt"/>
              </a:rPr>
              <a:t>По данным</a:t>
            </a:r>
            <a:r>
              <a:rPr lang="en-US" sz="800" dirty="0">
                <a:solidFill>
                  <a:srgbClr val="5A5A5A"/>
                </a:solidFill>
                <a:latin typeface="+mj-lt"/>
              </a:rPr>
              <a:t> </a:t>
            </a:r>
            <a:r>
              <a:rPr lang="ru-RU" sz="800" dirty="0">
                <a:solidFill>
                  <a:srgbClr val="5A5A5A"/>
                </a:solidFill>
                <a:latin typeface="+mj-lt"/>
              </a:rPr>
              <a:t>исследования </a:t>
            </a:r>
            <a:r>
              <a:rPr lang="en-US" sz="800" dirty="0" err="1">
                <a:solidFill>
                  <a:srgbClr val="5A5A5A"/>
                </a:solidFill>
                <a:latin typeface="+mj-lt"/>
              </a:rPr>
              <a:t>Comcon</a:t>
            </a:r>
            <a:r>
              <a:rPr lang="en-US" sz="800" dirty="0">
                <a:solidFill>
                  <a:srgbClr val="5A5A5A"/>
                </a:solidFill>
                <a:latin typeface="+mj-lt"/>
              </a:rPr>
              <a:t>, 2010</a:t>
            </a:r>
            <a:endParaRPr lang="ru-RU" sz="800" dirty="0">
              <a:solidFill>
                <a:srgbClr val="5A5A5A"/>
              </a:solidFill>
              <a:latin typeface="+mj-lt"/>
            </a:endParaRPr>
          </a:p>
        </p:txBody>
      </p:sp>
      <p:sp>
        <p:nvSpPr>
          <p:cNvPr id="9" name="TextBox 8"/>
          <p:cNvSpPr txBox="1"/>
          <p:nvPr/>
        </p:nvSpPr>
        <p:spPr>
          <a:xfrm>
            <a:off x="1691680" y="1916832"/>
            <a:ext cx="5610693" cy="923330"/>
          </a:xfrm>
          <a:prstGeom prst="rect">
            <a:avLst/>
          </a:prstGeom>
          <a:noFill/>
        </p:spPr>
        <p:txBody>
          <a:bodyPr wrap="none" rtlCol="0">
            <a:spAutoFit/>
          </a:bodyPr>
          <a:lstStyle/>
          <a:p>
            <a:r>
              <a:rPr lang="ru-RU" sz="5400" dirty="0">
                <a:solidFill>
                  <a:srgbClr val="FF6622"/>
                </a:solidFill>
              </a:rPr>
              <a:t>60 </a:t>
            </a:r>
            <a:r>
              <a:rPr lang="ru-RU" sz="5400" dirty="0" smtClean="0">
                <a:solidFill>
                  <a:srgbClr val="FF6622"/>
                </a:solidFill>
              </a:rPr>
              <a:t>миллионов — </a:t>
            </a:r>
            <a:endParaRPr lang="en-US" sz="5400" dirty="0"/>
          </a:p>
        </p:txBody>
      </p:sp>
      <p:sp>
        <p:nvSpPr>
          <p:cNvPr id="10" name="Текст 2"/>
          <p:cNvSpPr>
            <a:spLocks noGrp="1"/>
          </p:cNvSpPr>
          <p:nvPr>
            <p:ph type="body" sz="quarter" idx="4294967295"/>
          </p:nvPr>
        </p:nvSpPr>
        <p:spPr>
          <a:xfrm>
            <a:off x="2051720" y="3645024"/>
            <a:ext cx="7721734" cy="1800200"/>
          </a:xfrm>
          <a:prstGeom prst="rect">
            <a:avLst/>
          </a:prstGeom>
        </p:spPr>
        <p:txBody>
          <a:bodyPr>
            <a:noAutofit/>
          </a:bodyPr>
          <a:lstStyle/>
          <a:p>
            <a:pPr marL="0" indent="0">
              <a:spcBef>
                <a:spcPts val="936"/>
              </a:spcBef>
              <a:buNone/>
            </a:pPr>
            <a:endParaRPr lang="en-US" sz="1200" dirty="0"/>
          </a:p>
          <a:p>
            <a:pPr marL="446088" lvl="1" indent="-268288" defTabSz="673547">
              <a:spcBef>
                <a:spcPts val="936"/>
              </a:spcBef>
              <a:buFont typeface="Arial"/>
              <a:buChar char="•"/>
            </a:pPr>
            <a:r>
              <a:rPr lang="ru-RU" sz="1400" dirty="0">
                <a:solidFill>
                  <a:srgbClr val="5A5A5A"/>
                </a:solidFill>
                <a:ea typeface="ＭＳ Ｐゴシック"/>
                <a:cs typeface="ＭＳ Ｐゴシック"/>
              </a:rPr>
              <a:t>45% мужчин и </a:t>
            </a:r>
            <a:r>
              <a:rPr lang="ru-RU" sz="1400" dirty="0" smtClean="0">
                <a:solidFill>
                  <a:srgbClr val="5A5A5A"/>
                </a:solidFill>
                <a:ea typeface="ＭＳ Ｐゴシック"/>
                <a:cs typeface="ＭＳ Ｐゴシック"/>
              </a:rPr>
              <a:t>55</a:t>
            </a:r>
            <a:r>
              <a:rPr lang="ru-RU" sz="1400" dirty="0">
                <a:solidFill>
                  <a:srgbClr val="5A5A5A"/>
                </a:solidFill>
                <a:ea typeface="ＭＳ Ｐゴシック"/>
                <a:cs typeface="ＭＳ Ｐゴシック"/>
              </a:rPr>
              <a:t>% </a:t>
            </a:r>
            <a:r>
              <a:rPr lang="ru-RU" sz="1400" dirty="0" smtClean="0">
                <a:solidFill>
                  <a:srgbClr val="5A5A5A"/>
                </a:solidFill>
                <a:ea typeface="ＭＳ Ｐゴシック"/>
                <a:cs typeface="ＭＳ Ｐゴシック"/>
              </a:rPr>
              <a:t>женщин</a:t>
            </a:r>
            <a:endParaRPr lang="ru-RU" sz="1400" dirty="0">
              <a:solidFill>
                <a:srgbClr val="5A5A5A"/>
              </a:solidFill>
              <a:ea typeface="ＭＳ Ｐゴシック"/>
              <a:cs typeface="ＭＳ Ｐゴシック"/>
            </a:endParaRPr>
          </a:p>
          <a:p>
            <a:pPr marL="446088" lvl="1" indent="-268288" defTabSz="673547">
              <a:spcBef>
                <a:spcPts val="936"/>
              </a:spcBef>
              <a:buFont typeface="Arial"/>
              <a:buChar char="•"/>
            </a:pPr>
            <a:r>
              <a:rPr lang="ru-RU" sz="1400" dirty="0" smtClean="0">
                <a:solidFill>
                  <a:srgbClr val="5A5A5A"/>
                </a:solidFill>
                <a:ea typeface="ＭＳ Ｐゴシック"/>
                <a:cs typeface="ＭＳ Ｐゴシック"/>
              </a:rPr>
              <a:t>74% с </a:t>
            </a:r>
            <a:r>
              <a:rPr lang="ru-RU" sz="1400" dirty="0">
                <a:solidFill>
                  <a:srgbClr val="5A5A5A"/>
                </a:solidFill>
                <a:ea typeface="ＭＳ Ｐゴシック"/>
                <a:cs typeface="ＭＳ Ｐゴシック"/>
              </a:rPr>
              <a:t>высшим образованием и доходом </a:t>
            </a:r>
            <a:r>
              <a:rPr lang="ru-RU" sz="1400" dirty="0" smtClean="0">
                <a:solidFill>
                  <a:srgbClr val="5A5A5A"/>
                </a:solidFill>
                <a:ea typeface="ＭＳ Ｐゴシック"/>
                <a:cs typeface="ＭＳ Ｐゴシック"/>
              </a:rPr>
              <a:t>«средний+»</a:t>
            </a:r>
            <a:endParaRPr lang="ru-RU" sz="1400" dirty="0">
              <a:solidFill>
                <a:srgbClr val="5A5A5A"/>
              </a:solidFill>
              <a:ea typeface="ＭＳ Ｐゴシック"/>
              <a:cs typeface="ＭＳ Ｐゴシック"/>
            </a:endParaRPr>
          </a:p>
          <a:p>
            <a:pPr marL="446088" lvl="1" indent="-268288" defTabSz="673547">
              <a:spcBef>
                <a:spcPts val="936"/>
              </a:spcBef>
              <a:buFont typeface="Arial"/>
              <a:buChar char="•"/>
            </a:pPr>
            <a:r>
              <a:rPr lang="ru-RU" sz="1400" dirty="0">
                <a:solidFill>
                  <a:srgbClr val="5A5A5A"/>
                </a:solidFill>
                <a:ea typeface="ＭＳ Ｐゴシック"/>
                <a:cs typeface="ＭＳ Ｐゴシック"/>
              </a:rPr>
              <a:t>Ядро активных </a:t>
            </a:r>
            <a:r>
              <a:rPr lang="ru-RU" sz="1400" dirty="0" smtClean="0">
                <a:solidFill>
                  <a:srgbClr val="5A5A5A"/>
                </a:solidFill>
                <a:ea typeface="ＭＳ Ｐゴシック"/>
                <a:cs typeface="ＭＳ Ｐゴシック"/>
              </a:rPr>
              <a:t>пользователей</a:t>
            </a:r>
            <a:r>
              <a:rPr lang="en-US" sz="1400" dirty="0">
                <a:solidFill>
                  <a:srgbClr val="5A5A5A"/>
                </a:solidFill>
                <a:ea typeface="ＭＳ Ｐゴシック"/>
                <a:cs typeface="ＭＳ Ｐゴシック"/>
              </a:rPr>
              <a:t>:</a:t>
            </a:r>
            <a:r>
              <a:rPr lang="ru-RU" sz="1400" dirty="0" smtClean="0">
                <a:solidFill>
                  <a:srgbClr val="5A5A5A"/>
                </a:solidFill>
                <a:ea typeface="ＭＳ Ｐゴシック"/>
                <a:cs typeface="ＭＳ Ｐゴシック"/>
              </a:rPr>
              <a:t> 1</a:t>
            </a:r>
            <a:r>
              <a:rPr lang="ru-RU" sz="1400" spc="200" dirty="0" smtClean="0">
                <a:solidFill>
                  <a:srgbClr val="5A5A5A"/>
                </a:solidFill>
                <a:ea typeface="ＭＳ Ｐゴシック"/>
                <a:cs typeface="ＭＳ Ｐゴシック"/>
              </a:rPr>
              <a:t>6</a:t>
            </a:r>
            <a:r>
              <a:rPr lang="en-US" sz="1400" spc="200" dirty="0" smtClean="0">
                <a:solidFill>
                  <a:srgbClr val="5A5A5A"/>
                </a:solidFill>
                <a:ea typeface="ＭＳ Ｐゴシック"/>
                <a:cs typeface="ＭＳ Ｐゴシック"/>
              </a:rPr>
              <a:t>—</a:t>
            </a:r>
            <a:r>
              <a:rPr lang="ru-RU" sz="1400" dirty="0" smtClean="0">
                <a:solidFill>
                  <a:srgbClr val="5A5A5A"/>
                </a:solidFill>
                <a:ea typeface="ＭＳ Ｐゴシック"/>
                <a:cs typeface="ＭＳ Ｐゴシック"/>
              </a:rPr>
              <a:t>34 </a:t>
            </a:r>
            <a:r>
              <a:rPr lang="ru-RU" sz="1400" dirty="0">
                <a:solidFill>
                  <a:srgbClr val="5A5A5A"/>
                </a:solidFill>
                <a:ea typeface="ＭＳ Ｐゴシック"/>
                <a:cs typeface="ＭＳ Ｐゴシック"/>
              </a:rPr>
              <a:t>лет</a:t>
            </a:r>
            <a:r>
              <a:rPr lang="ru-RU" sz="1400" baseline="30000" dirty="0" smtClean="0">
                <a:solidFill>
                  <a:srgbClr val="5A5A5A"/>
                </a:solidFill>
                <a:ea typeface="ＭＳ Ｐゴシック"/>
                <a:cs typeface="ＭＳ Ｐゴシック"/>
              </a:rPr>
              <a:t>*</a:t>
            </a:r>
            <a:endParaRPr lang="ru-RU" sz="1400" baseline="30000" dirty="0">
              <a:solidFill>
                <a:srgbClr val="5A5A5A"/>
              </a:solidFill>
              <a:ea typeface="ＭＳ Ｐゴシック"/>
              <a:cs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4"/>
          </p:nvPr>
        </p:nvSpPr>
        <p:spPr/>
        <p:txBody>
          <a:bodyPr/>
          <a:lstStyle/>
          <a:p>
            <a:r>
              <a:rPr lang="ru-RU" dirty="0"/>
              <a:t>9</a:t>
            </a:r>
          </a:p>
        </p:txBody>
      </p:sp>
      <p:sp>
        <p:nvSpPr>
          <p:cNvPr id="10" name="Заголовок 1"/>
          <p:cNvSpPr txBox="1">
            <a:spLocks/>
          </p:cNvSpPr>
          <p:nvPr/>
        </p:nvSpPr>
        <p:spPr>
          <a:xfrm>
            <a:off x="1403648" y="260648"/>
            <a:ext cx="7560840" cy="10112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600" dirty="0" smtClean="0">
                <a:solidFill>
                  <a:srgbClr val="0070C0"/>
                </a:solidFill>
                <a:latin typeface="Tahoma" pitchFamily="34" charset="0"/>
                <a:ea typeface="+mj-ea"/>
                <a:cs typeface="Tahoma" pitchFamily="34" charset="0"/>
              </a:rPr>
              <a:t>QIWI </a:t>
            </a:r>
            <a:r>
              <a:rPr lang="ru-RU" sz="2600" dirty="0" smtClean="0">
                <a:solidFill>
                  <a:srgbClr val="0070C0"/>
                </a:solidFill>
                <a:latin typeface="Tahoma" pitchFamily="34" charset="0"/>
                <a:ea typeface="+mj-ea"/>
                <a:cs typeface="Tahoma" pitchFamily="34" charset="0"/>
              </a:rPr>
              <a:t>Терминалы</a:t>
            </a:r>
            <a:r>
              <a:rPr lang="en-US" sz="2600" dirty="0" smtClean="0">
                <a:solidFill>
                  <a:srgbClr val="0070C0"/>
                </a:solidFill>
                <a:latin typeface="Tahoma" pitchFamily="34" charset="0"/>
                <a:ea typeface="+mj-ea"/>
                <a:cs typeface="Tahoma" pitchFamily="34" charset="0"/>
              </a:rPr>
              <a:t>– </a:t>
            </a:r>
            <a:r>
              <a:rPr lang="ru-RU" sz="2600" dirty="0" smtClean="0">
                <a:solidFill>
                  <a:srgbClr val="0070C0"/>
                </a:solidFill>
                <a:latin typeface="Tahoma" pitchFamily="34" charset="0"/>
                <a:ea typeface="+mj-ea"/>
                <a:cs typeface="Tahoma" pitchFamily="34" charset="0"/>
              </a:rPr>
              <a:t>интерактивные возможности</a:t>
            </a:r>
            <a:endParaRPr kumimoji="0" lang="ru-RU" sz="2600" b="0" i="0" u="none" strike="noStrike" kern="1200" cap="none" spc="0" normalizeH="0" baseline="0" noProof="0" dirty="0">
              <a:ln>
                <a:noFill/>
              </a:ln>
              <a:solidFill>
                <a:srgbClr val="0070C0"/>
              </a:solidFill>
              <a:effectLst/>
              <a:uLnTx/>
              <a:uFillTx/>
              <a:latin typeface="Tahoma" pitchFamily="34" charset="0"/>
              <a:ea typeface="+mj-ea"/>
              <a:cs typeface="Tahoma" pitchFamily="34" charset="0"/>
            </a:endParaRPr>
          </a:p>
        </p:txBody>
      </p:sp>
      <p:pic>
        <p:nvPicPr>
          <p:cNvPr id="3074" name="Picture 2" descr="C:\Documents and Settings\e.dryakhlova\Рабочий стол\свалка\Apple\9.jpg"/>
          <p:cNvPicPr>
            <a:picLocks noChangeAspect="1" noChangeArrowheads="1"/>
          </p:cNvPicPr>
          <p:nvPr/>
        </p:nvPicPr>
        <p:blipFill>
          <a:blip r:embed="rId3" cstate="print"/>
          <a:srcRect l="6460" t="22050" r="12495"/>
          <a:stretch>
            <a:fillRect/>
          </a:stretch>
        </p:blipFill>
        <p:spPr bwMode="auto">
          <a:xfrm>
            <a:off x="899592" y="1196752"/>
            <a:ext cx="7272808" cy="523175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шаблон_киви">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596ed21f-9d14-43e8-837e-f909640d04dd">4K6AENQKPKUD-1133-3</_dlc_DocId>
    <_dlc_DocIdUrl xmlns="596ed21f-9d14-43e8-837e-f909640d04dd">
      <Url>https://intranet.qiwi.ru/workgroups/plan-grafic-ploschadok/_layouts/DocIdRedir.aspx?ID=4K6AENQKPKUD-1133-3</Url>
      <Description>4K6AENQKPKUD-1133-3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Документ" ma:contentTypeID="0x01010088EEB82710139B4D9780EE7D6CD928F5" ma:contentTypeVersion="1" ma:contentTypeDescription="Создание документа." ma:contentTypeScope="" ma:versionID="63329a2b4cc3b287d12e84a5789aef0e">
  <xsd:schema xmlns:xsd="http://www.w3.org/2001/XMLSchema" xmlns:xs="http://www.w3.org/2001/XMLSchema" xmlns:p="http://schemas.microsoft.com/office/2006/metadata/properties" xmlns:ns1="http://schemas.microsoft.com/sharepoint/v3" xmlns:ns2="596ed21f-9d14-43e8-837e-f909640d04dd" targetNamespace="http://schemas.microsoft.com/office/2006/metadata/properties" ma:root="true" ma:fieldsID="f81f5eeb17d9fd47520861e4841462c3" ns1:_="" ns2:_="">
    <xsd:import namespace="http://schemas.microsoft.com/sharepoint/v3"/>
    <xsd:import namespace="596ed21f-9d14-43e8-837e-f909640d04dd"/>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Дата начала расписания" ma:description="" ma:hidden="true" ma:internalName="PublishingStartDate">
      <xsd:simpleType>
        <xsd:restriction base="dms:Unknown"/>
      </xsd:simpleType>
    </xsd:element>
    <xsd:element name="PublishingExpirationDate" ma:index="12" nillable="true" ma:displayName="Дата окончания расписания"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6ed21f-9d14-43e8-837e-f909640d04dd"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F4D024E-45AF-45B5-B600-33864B6C8358}">
  <ds:schemaRefs>
    <ds:schemaRef ds:uri="http://schemas.microsoft.com/sharepoint/v3/contenttype/forms"/>
  </ds:schemaRefs>
</ds:datastoreItem>
</file>

<file path=customXml/itemProps2.xml><?xml version="1.0" encoding="utf-8"?>
<ds:datastoreItem xmlns:ds="http://schemas.openxmlformats.org/officeDocument/2006/customXml" ds:itemID="{B2A6F66E-EAE7-4343-8FA7-A36DA07CB47B}">
  <ds:schemaRefs>
    <ds:schemaRef ds:uri="http://purl.org/dc/terms/"/>
    <ds:schemaRef ds:uri="http://www.w3.org/XML/1998/namespace"/>
    <ds:schemaRef ds:uri="http://schemas.microsoft.com/office/2006/metadata/properties"/>
    <ds:schemaRef ds:uri="http://purl.org/dc/dcmitype/"/>
    <ds:schemaRef ds:uri="596ed21f-9d14-43e8-837e-f909640d04dd"/>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 ds:uri="http://purl.org/dc/elements/1.1/"/>
  </ds:schemaRefs>
</ds:datastoreItem>
</file>

<file path=customXml/itemProps3.xml><?xml version="1.0" encoding="utf-8"?>
<ds:datastoreItem xmlns:ds="http://schemas.openxmlformats.org/officeDocument/2006/customXml" ds:itemID="{3A445F21-0E7F-459E-A16A-B5C3467A78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6ed21f-9d14-43e8-837e-f909640d04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7881D7A-AA40-43E9-A076-9A9CE5CD53A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шаблон_киви</Template>
  <TotalTime>4840</TotalTime>
  <Words>646</Words>
  <Application>Microsoft Office PowerPoint</Application>
  <PresentationFormat>Экран (4:3)</PresentationFormat>
  <Paragraphs>147</Paragraphs>
  <Slides>16</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шаблон_киви</vt:lpstr>
      <vt:lpstr>Презентация PowerPoint</vt:lpstr>
      <vt:lpstr>QIWI структура холдинга </vt:lpstr>
      <vt:lpstr>QIWI в мире  </vt:lpstr>
      <vt:lpstr>Презентация PowerPoint</vt:lpstr>
      <vt:lpstr>QIWI Бренд</vt:lpstr>
      <vt:lpstr>Презентация PowerPoint</vt:lpstr>
      <vt:lpstr>QIWI Медиа</vt:lpstr>
      <vt:lpstr>Презентация PowerPoint</vt:lpstr>
      <vt:lpstr>Презентация PowerPoint</vt:lpstr>
      <vt:lpstr>Третья кнопка главного экрана </vt:lpstr>
      <vt:lpstr>Стоимость размещения на 3-й кнопке </vt:lpstr>
      <vt:lpstr>Правый нижний угол Рекламная площадка</vt:lpstr>
      <vt:lpstr>Стоимость размещения с учетом геотаргетинга (ротация ½) </vt:lpstr>
      <vt:lpstr>Баннер на завершении платежа </vt:lpstr>
      <vt:lpstr>QIWI Info</vt:lpstr>
      <vt:lpstr>Презентация PowerPoint</vt:lpstr>
    </vt:vector>
  </TitlesOfParts>
  <Company>ЗАО "ОСМП"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оформления платежных терминалов КИВИ</dc:title>
  <dc:creator>a.makarov</dc:creator>
  <cp:lastModifiedBy>Дряхлова Евгения Евгеньевна</cp:lastModifiedBy>
  <cp:revision>396</cp:revision>
  <dcterms:created xsi:type="dcterms:W3CDTF">2010-05-26T05:58:51Z</dcterms:created>
  <dcterms:modified xsi:type="dcterms:W3CDTF">2012-12-10T08:46:24Z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0x01010088EEB82710139B4D9780EE7D6CD928F5</vt:lpwstr>
  </property>
  <property fmtid="{D5CDD505-2E9C-101B-9397-08002B2CF9AE}" pid="3" name="_dlc_DocIdItemGuid">
    <vt:lpwstr>70c48550-3ca3-4f12-b674-2e22e2387e25</vt:lpwstr>
  </property>
</Properties>
</file>